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9" r:id="rId3"/>
    <p:sldId id="261" r:id="rId4"/>
    <p:sldId id="262" r:id="rId5"/>
    <p:sldId id="263" r:id="rId6"/>
    <p:sldId id="412" r:id="rId7"/>
    <p:sldId id="413" r:id="rId8"/>
    <p:sldId id="414" r:id="rId9"/>
    <p:sldId id="415" r:id="rId10"/>
    <p:sldId id="416" r:id="rId11"/>
    <p:sldId id="258" r:id="rId12"/>
    <p:sldId id="417" r:id="rId13"/>
    <p:sldId id="438" r:id="rId14"/>
    <p:sldId id="421" r:id="rId15"/>
    <p:sldId id="425" r:id="rId16"/>
    <p:sldId id="426" r:id="rId17"/>
    <p:sldId id="434" r:id="rId18"/>
    <p:sldId id="435" r:id="rId19"/>
    <p:sldId id="460" r:id="rId20"/>
    <p:sldId id="450" r:id="rId21"/>
    <p:sldId id="427" r:id="rId22"/>
    <p:sldId id="440" r:id="rId23"/>
    <p:sldId id="456" r:id="rId24"/>
    <p:sldId id="441" r:id="rId25"/>
    <p:sldId id="442" r:id="rId26"/>
    <p:sldId id="452" r:id="rId27"/>
    <p:sldId id="46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3"/>
    <p:restoredTop sz="80563" autoAdjust="0"/>
  </p:normalViewPr>
  <p:slideViewPr>
    <p:cSldViewPr snapToGrid="0" snapToObjects="1">
      <p:cViewPr varScale="1">
        <p:scale>
          <a:sx n="162" d="100"/>
          <a:sy n="162" d="100"/>
        </p:scale>
        <p:origin x="249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03D2C2-2178-7344-A685-AB8041FBE404}" type="datetimeFigureOut">
              <a:rPr lang="en-US" smtClean="0"/>
              <a:t>9/19/19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C27B94-D26F-8E48-91A6-CC434CAEF4F8}" type="slidenum">
              <a:rPr lang="en-US" smtClean="0"/>
              <a:t>‹#›</a:t>
            </a:fld>
            <a:endParaRPr lang="en-US"/>
          </a:p>
        </p:txBody>
      </p:sp>
    </p:spTree>
    <p:extLst>
      <p:ext uri="{BB962C8B-B14F-4D97-AF65-F5344CB8AC3E}">
        <p14:creationId xmlns:p14="http://schemas.microsoft.com/office/powerpoint/2010/main" val="199801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912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11</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12</a:t>
            </a:fld>
            <a:endParaRPr lang="en-US"/>
          </a:p>
        </p:txBody>
      </p:sp>
    </p:spTree>
    <p:extLst>
      <p:ext uri="{BB962C8B-B14F-4D97-AF65-F5344CB8AC3E}">
        <p14:creationId xmlns:p14="http://schemas.microsoft.com/office/powerpoint/2010/main" val="248276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PCA picks out what is causing the greatest amount of variance.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What about looking for interesting modules within the larger dataset - other than what the cells had been treated with?</a:t>
            </a:r>
          </a:p>
        </p:txBody>
      </p:sp>
      <p:sp>
        <p:nvSpPr>
          <p:cNvPr id="4" name="Slide Number Placeholder 3"/>
          <p:cNvSpPr>
            <a:spLocks noGrp="1"/>
          </p:cNvSpPr>
          <p:nvPr>
            <p:ph type="sldNum" sz="quarter" idx="10"/>
          </p:nvPr>
        </p:nvSpPr>
        <p:spPr/>
        <p:txBody>
          <a:bodyPr/>
          <a:lstStyle/>
          <a:p>
            <a:fld id="{A6566C60-8546-2A4F-A47F-194F68A2E63A}" type="slidenum">
              <a:rPr lang="en-GB" smtClean="0"/>
              <a:t>13</a:t>
            </a:fld>
            <a:endParaRPr lang="en-GB"/>
          </a:p>
        </p:txBody>
      </p:sp>
    </p:spTree>
    <p:extLst>
      <p:ext uri="{BB962C8B-B14F-4D97-AF65-F5344CB8AC3E}">
        <p14:creationId xmlns:p14="http://schemas.microsoft.com/office/powerpoint/2010/main" val="1409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Tensor decomposition fits our requirements - there is specific software for gene expression data (published 2016).</a:t>
            </a:r>
            <a:endParaRPr lang="en-GB" b="0" dirty="0"/>
          </a:p>
        </p:txBody>
      </p:sp>
      <p:sp>
        <p:nvSpPr>
          <p:cNvPr id="4" name="Slide Number Placeholder 3"/>
          <p:cNvSpPr>
            <a:spLocks noGrp="1"/>
          </p:cNvSpPr>
          <p:nvPr>
            <p:ph type="sldNum" sz="quarter" idx="10"/>
          </p:nvPr>
        </p:nvSpPr>
        <p:spPr/>
        <p:txBody>
          <a:bodyPr/>
          <a:lstStyle/>
          <a:p>
            <a:fld id="{A6566C60-8546-2A4F-A47F-194F68A2E63A}" type="slidenum">
              <a:rPr lang="en-GB" smtClean="0"/>
              <a:t>14</a:t>
            </a:fld>
            <a:endParaRPr lang="en-GB"/>
          </a:p>
        </p:txBody>
      </p:sp>
    </p:spTree>
    <p:extLst>
      <p:ext uri="{BB962C8B-B14F-4D97-AF65-F5344CB8AC3E}">
        <p14:creationId xmlns:p14="http://schemas.microsoft.com/office/powerpoint/2010/main" val="120867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Graphical representation of the method. </a:t>
            </a:r>
          </a:p>
          <a:p>
            <a:r>
              <a:rPr lang="en-GB" sz="1200" kern="1200" dirty="0">
                <a:solidFill>
                  <a:schemeClr val="tx1"/>
                </a:solidFill>
                <a:effectLst/>
                <a:latin typeface="+mn-lt"/>
                <a:ea typeface="+mn-ea"/>
                <a:cs typeface="+mn-cs"/>
              </a:rPr>
              <a:t>The gene expression data tensor (top left) is decomposed into the product of an individual scores matrix, a tissue scores matrix and a gene loadings matrix (top right). </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15</a:t>
            </a:fld>
            <a:endParaRPr lang="en-GB"/>
          </a:p>
        </p:txBody>
      </p:sp>
    </p:spTree>
    <p:extLst>
      <p:ext uri="{BB962C8B-B14F-4D97-AF65-F5344CB8AC3E}">
        <p14:creationId xmlns:p14="http://schemas.microsoft.com/office/powerpoint/2010/main" val="285933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in my case, around 500 components at 3000 iterations.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component in genomic </a:t>
            </a:r>
            <a:r>
              <a:rPr lang="en-US" sz="1400" baseline="-15000" dirty="0"/>
              <a:t>subspace</a:t>
            </a:r>
            <a:r>
              <a:rPr lang="en-US" dirty="0"/>
              <a:t> represents a coherently functioning genomic module or noise </a:t>
            </a:r>
            <a:r>
              <a:rPr lang="en-US" sz="1100" dirty="0"/>
              <a:t>(experimental or otherwise)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This takes around 1600 </a:t>
            </a:r>
            <a:r>
              <a:rPr lang="en-US" sz="1100" dirty="0" err="1"/>
              <a:t>cpu</a:t>
            </a:r>
            <a:r>
              <a:rPr lang="en-US" sz="1100" dirty="0"/>
              <a:t>-hours</a:t>
            </a:r>
          </a:p>
          <a:p>
            <a:endParaRPr lang="en-GB" dirty="0"/>
          </a:p>
          <a:p>
            <a:r>
              <a:rPr lang="en-GB" dirty="0"/>
              <a:t>How robust is each component?</a:t>
            </a:r>
          </a:p>
        </p:txBody>
      </p:sp>
      <p:sp>
        <p:nvSpPr>
          <p:cNvPr id="4" name="Slide Number Placeholder 3"/>
          <p:cNvSpPr>
            <a:spLocks noGrp="1"/>
          </p:cNvSpPr>
          <p:nvPr>
            <p:ph type="sldNum" sz="quarter" idx="10"/>
          </p:nvPr>
        </p:nvSpPr>
        <p:spPr/>
        <p:txBody>
          <a:bodyPr/>
          <a:lstStyle/>
          <a:p>
            <a:fld id="{A6566C60-8546-2A4F-A47F-194F68A2E63A}" type="slidenum">
              <a:rPr lang="en-GB" smtClean="0"/>
              <a:t>16</a:t>
            </a:fld>
            <a:endParaRPr lang="en-GB"/>
          </a:p>
        </p:txBody>
      </p:sp>
    </p:spTree>
    <p:extLst>
      <p:ext uri="{BB962C8B-B14F-4D97-AF65-F5344CB8AC3E}">
        <p14:creationId xmlns:p14="http://schemas.microsoft.com/office/powerpoint/2010/main" val="343945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deal with the robustness, repeat the tensor decomposition 10 times, each time for 500 components, losing around 40 ‘zero’ components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17</a:t>
            </a:fld>
            <a:endParaRPr lang="en-GB"/>
          </a:p>
        </p:txBody>
      </p:sp>
    </p:spTree>
    <p:extLst>
      <p:ext uri="{BB962C8B-B14F-4D97-AF65-F5344CB8AC3E}">
        <p14:creationId xmlns:p14="http://schemas.microsoft.com/office/powerpoint/2010/main" val="176040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18</a:t>
            </a:fld>
            <a:endParaRPr lang="en-GB"/>
          </a:p>
        </p:txBody>
      </p:sp>
    </p:spTree>
    <p:extLst>
      <p:ext uri="{BB962C8B-B14F-4D97-AF65-F5344CB8AC3E}">
        <p14:creationId xmlns:p14="http://schemas.microsoft.com/office/powerpoint/2010/main" val="266353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19</a:t>
            </a:fld>
            <a:endParaRPr lang="en-GB"/>
          </a:p>
        </p:txBody>
      </p:sp>
    </p:spTree>
    <p:extLst>
      <p:ext uri="{BB962C8B-B14F-4D97-AF65-F5344CB8AC3E}">
        <p14:creationId xmlns:p14="http://schemas.microsoft.com/office/powerpoint/2010/main" val="59316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Look at component 109</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No difference between the different treatments in this component. However...</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20</a:t>
            </a:fld>
            <a:endParaRPr lang="en-GB"/>
          </a:p>
        </p:txBody>
      </p:sp>
    </p:spTree>
    <p:extLst>
      <p:ext uri="{BB962C8B-B14F-4D97-AF65-F5344CB8AC3E}">
        <p14:creationId xmlns:p14="http://schemas.microsoft.com/office/powerpoint/2010/main" val="53809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3</a:t>
            </a:fld>
            <a:endParaRPr lang="en-US"/>
          </a:p>
        </p:txBody>
      </p:sp>
    </p:spTree>
    <p:extLst>
      <p:ext uri="{BB962C8B-B14F-4D97-AF65-F5344CB8AC3E}">
        <p14:creationId xmlns:p14="http://schemas.microsoft.com/office/powerpoint/2010/main" val="280741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component 109 our samples are separated into two... </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21</a:t>
            </a:fld>
            <a:endParaRPr lang="en-GB"/>
          </a:p>
        </p:txBody>
      </p:sp>
    </p:spTree>
    <p:extLst>
      <p:ext uri="{BB962C8B-B14F-4D97-AF65-F5344CB8AC3E}">
        <p14:creationId xmlns:p14="http://schemas.microsoft.com/office/powerpoint/2010/main" val="302193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all the same, samples separated into females and males.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Expression of genes on x and y chromosomes</a:t>
            </a:r>
            <a:r>
              <a:rPr lang="en-GB" sz="1100" dirty="0"/>
              <a:t>.</a:t>
            </a: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22</a:t>
            </a:fld>
            <a:endParaRPr lang="en-GB"/>
          </a:p>
        </p:txBody>
      </p:sp>
    </p:spTree>
    <p:extLst>
      <p:ext uri="{BB962C8B-B14F-4D97-AF65-F5344CB8AC3E}">
        <p14:creationId xmlns:p14="http://schemas.microsoft.com/office/powerpoint/2010/main" val="234886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Different response between IFN and LPS 24h?</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23</a:t>
            </a:fld>
            <a:endParaRPr lang="en-GB"/>
          </a:p>
        </p:txBody>
      </p:sp>
    </p:spTree>
    <p:extLst>
      <p:ext uri="{BB962C8B-B14F-4D97-AF65-F5344CB8AC3E}">
        <p14:creationId xmlns:p14="http://schemas.microsoft.com/office/powerpoint/2010/main" val="1600846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Big difference in first 130 samples, compared to later 90 samples. </a:t>
            </a:r>
          </a:p>
          <a:p>
            <a:endParaRPr lang="en-GB" dirty="0"/>
          </a:p>
          <a:p>
            <a:r>
              <a:rPr lang="en-GB" dirty="0"/>
              <a:t>Labelled where it happens 288 and 289.</a:t>
            </a:r>
            <a:br>
              <a:rPr lang="en-GB" dirty="0"/>
            </a:br>
            <a:br>
              <a:rPr lang="en-GB" dirty="0"/>
            </a:br>
            <a:r>
              <a:rPr lang="en-GB" dirty="0"/>
              <a:t>Time batch effect? When were they processed? in 2010 and 2012 respectively.</a:t>
            </a:r>
          </a:p>
        </p:txBody>
      </p:sp>
      <p:sp>
        <p:nvSpPr>
          <p:cNvPr id="4" name="Slide Number Placeholder 3"/>
          <p:cNvSpPr>
            <a:spLocks noGrp="1"/>
          </p:cNvSpPr>
          <p:nvPr>
            <p:ph type="sldNum" sz="quarter" idx="10"/>
          </p:nvPr>
        </p:nvSpPr>
        <p:spPr/>
        <p:txBody>
          <a:bodyPr/>
          <a:lstStyle/>
          <a:p>
            <a:fld id="{A6566C60-8546-2A4F-A47F-194F68A2E63A}" type="slidenum">
              <a:rPr lang="en-GB" smtClean="0"/>
              <a:t>24</a:t>
            </a:fld>
            <a:endParaRPr lang="en-GB"/>
          </a:p>
        </p:txBody>
      </p:sp>
    </p:spTree>
    <p:extLst>
      <p:ext uri="{BB962C8B-B14F-4D97-AF65-F5344CB8AC3E}">
        <p14:creationId xmlns:p14="http://schemas.microsoft.com/office/powerpoint/2010/main" val="50566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of CD14 most interesting (and interleukin genes).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25</a:t>
            </a:fld>
            <a:endParaRPr lang="en-GB"/>
          </a:p>
        </p:txBody>
      </p:sp>
    </p:spTree>
    <p:extLst>
      <p:ext uri="{BB962C8B-B14F-4D97-AF65-F5344CB8AC3E}">
        <p14:creationId xmlns:p14="http://schemas.microsoft.com/office/powerpoint/2010/main" val="1341641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CD14 has very varied expression for the early group and tight expression for the late group.</a:t>
            </a:r>
            <a:endParaRPr lang="en-US" sz="1100" dirty="0"/>
          </a:p>
          <a:p>
            <a:endParaRPr lang="en-GB" dirty="0"/>
          </a:p>
          <a:p>
            <a:r>
              <a:rPr lang="en-GB" dirty="0"/>
              <a:t>Expression very different in the IFN and especially the LPS 24 group.</a:t>
            </a:r>
          </a:p>
          <a:p>
            <a:endParaRPr lang="en-GB" dirty="0"/>
          </a:p>
          <a:p>
            <a:r>
              <a:rPr lang="en-GB" dirty="0"/>
              <a:t>We got better at isolating CD14 positive cells? Better antigens? More experience? </a:t>
            </a:r>
            <a:r>
              <a:rPr lang="en-GB"/>
              <a:t>Better protocol?</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26</a:t>
            </a:fld>
            <a:endParaRPr lang="en-GB"/>
          </a:p>
        </p:txBody>
      </p:sp>
    </p:spTree>
    <p:extLst>
      <p:ext uri="{BB962C8B-B14F-4D97-AF65-F5344CB8AC3E}">
        <p14:creationId xmlns:p14="http://schemas.microsoft.com/office/powerpoint/2010/main" val="64755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27</a:t>
            </a:fld>
            <a:endParaRPr lang="en-US"/>
          </a:p>
        </p:txBody>
      </p:sp>
    </p:spTree>
    <p:extLst>
      <p:ext uri="{BB962C8B-B14F-4D97-AF65-F5344CB8AC3E}">
        <p14:creationId xmlns:p14="http://schemas.microsoft.com/office/powerpoint/2010/main" val="98318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p:txBody>
      </p:sp>
      <p:sp>
        <p:nvSpPr>
          <p:cNvPr id="4" name="Slide Number Placeholder 3"/>
          <p:cNvSpPr>
            <a:spLocks noGrp="1"/>
          </p:cNvSpPr>
          <p:nvPr>
            <p:ph type="sldNum" sz="quarter" idx="10"/>
          </p:nvPr>
        </p:nvSpPr>
        <p:spPr/>
        <p:txBody>
          <a:bodyPr/>
          <a:lstStyle/>
          <a:p>
            <a:fld id="{F3C27B94-D26F-8E48-91A6-CC434CAEF4F8}" type="slidenum">
              <a:rPr lang="en-US" smtClean="0"/>
              <a:t>4</a:t>
            </a:fld>
            <a:endParaRPr lang="en-US"/>
          </a:p>
        </p:txBody>
      </p:sp>
    </p:spTree>
    <p:extLst>
      <p:ext uri="{BB962C8B-B14F-4D97-AF65-F5344CB8AC3E}">
        <p14:creationId xmlns:p14="http://schemas.microsoft.com/office/powerpoint/2010/main" val="263306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10"/>
          </p:nvPr>
        </p:nvSpPr>
        <p:spPr/>
        <p:txBody>
          <a:bodyPr/>
          <a:lstStyle/>
          <a:p>
            <a:fld id="{F3C27B94-D26F-8E48-91A6-CC434CAEF4F8}" type="slidenum">
              <a:rPr lang="en-US" smtClean="0"/>
              <a:t>5</a:t>
            </a:fld>
            <a:endParaRPr lang="en-US"/>
          </a:p>
        </p:txBody>
      </p:sp>
    </p:spTree>
    <p:extLst>
      <p:ext uri="{BB962C8B-B14F-4D97-AF65-F5344CB8AC3E}">
        <p14:creationId xmlns:p14="http://schemas.microsoft.com/office/powerpoint/2010/main" val="149343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6</a:t>
            </a:fld>
            <a:endParaRPr lang="en-GB"/>
          </a:p>
        </p:txBody>
      </p:sp>
    </p:spTree>
    <p:extLst>
      <p:ext uri="{BB962C8B-B14F-4D97-AF65-F5344CB8AC3E}">
        <p14:creationId xmlns:p14="http://schemas.microsoft.com/office/powerpoint/2010/main" val="12296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Gene expression for the monocytes treated by </a:t>
            </a:r>
            <a:r>
              <a:rPr lang="en-GB" dirty="0" err="1"/>
              <a:t>inteferon</a:t>
            </a:r>
            <a:r>
              <a:rPr lang="en-GB" dirty="0"/>
              <a:t>-gamma – proteins</a:t>
            </a:r>
            <a:r>
              <a:rPr lang="en-GB" baseline="0" dirty="0"/>
              <a:t> that help regulated the immune system.</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7</a:t>
            </a:fld>
            <a:endParaRPr lang="en-GB"/>
          </a:p>
        </p:txBody>
      </p:sp>
    </p:spTree>
    <p:extLst>
      <p:ext uri="{BB962C8B-B14F-4D97-AF65-F5344CB8AC3E}">
        <p14:creationId xmlns:p14="http://schemas.microsoft.com/office/powerpoint/2010/main" val="290878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8</a:t>
            </a:fld>
            <a:endParaRPr lang="en-GB"/>
          </a:p>
        </p:txBody>
      </p:sp>
    </p:spTree>
    <p:extLst>
      <p:ext uri="{BB962C8B-B14F-4D97-AF65-F5344CB8AC3E}">
        <p14:creationId xmlns:p14="http://schemas.microsoft.com/office/powerpoint/2010/main" val="75478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9</a:t>
            </a:fld>
            <a:endParaRPr lang="en-GB"/>
          </a:p>
        </p:txBody>
      </p:sp>
    </p:spTree>
    <p:extLst>
      <p:ext uri="{BB962C8B-B14F-4D97-AF65-F5344CB8AC3E}">
        <p14:creationId xmlns:p14="http://schemas.microsoft.com/office/powerpoint/2010/main" val="276030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10"/>
          </p:nvPr>
        </p:nvSpPr>
        <p:spPr/>
        <p:txBody>
          <a:bodyPr/>
          <a:lstStyle/>
          <a:p>
            <a:fld id="{A6566C60-8546-2A4F-A47F-194F68A2E63A}" type="slidenum">
              <a:rPr lang="en-GB" smtClean="0"/>
              <a:t>10</a:t>
            </a:fld>
            <a:endParaRPr lang="en-GB"/>
          </a:p>
        </p:txBody>
      </p:sp>
    </p:spTree>
    <p:extLst>
      <p:ext uri="{BB962C8B-B14F-4D97-AF65-F5344CB8AC3E}">
        <p14:creationId xmlns:p14="http://schemas.microsoft.com/office/powerpoint/2010/main" val="130395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9/19/19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9/19/19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9/19/19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9/19/19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nul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nul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020"/>
            <a:ext cx="7772400" cy="1470025"/>
          </a:xfrm>
        </p:spPr>
        <p:txBody>
          <a:bodyPr/>
          <a:lstStyle/>
          <a:p>
            <a:r>
              <a:rPr lang="en-US" dirty="0"/>
              <a:t>Introduction to Statistics	</a:t>
            </a:r>
          </a:p>
        </p:txBody>
      </p:sp>
      <p:sp>
        <p:nvSpPr>
          <p:cNvPr id="3" name="Subtitle 2"/>
          <p:cNvSpPr>
            <a:spLocks noGrp="1"/>
          </p:cNvSpPr>
          <p:nvPr>
            <p:ph type="subTitle" idx="1"/>
          </p:nvPr>
        </p:nvSpPr>
        <p:spPr>
          <a:xfrm>
            <a:off x="1371600" y="2260795"/>
            <a:ext cx="6400800" cy="734653"/>
          </a:xfrm>
        </p:spPr>
        <p:txBody>
          <a:bodyPr/>
          <a:lstStyle/>
          <a:p>
            <a:r>
              <a:rPr lang="en-US" dirty="0"/>
              <a:t>GMS </a:t>
            </a:r>
          </a:p>
        </p:txBody>
      </p:sp>
    </p:spTree>
    <p:extLst>
      <p:ext uri="{BB962C8B-B14F-4D97-AF65-F5344CB8AC3E}">
        <p14:creationId xmlns:p14="http://schemas.microsoft.com/office/powerpoint/2010/main" val="7096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10</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1" name="Straight Arrow Connector 20"/>
          <p:cNvCxnSpPr/>
          <p:nvPr/>
        </p:nvCxnSpPr>
        <p:spPr>
          <a:xfrm>
            <a:off x="926049" y="3942663"/>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249106">
            <a:off x="1078917" y="5131294"/>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3" name="Straight Arrow Connector 22"/>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1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968DB-999A-2043-9200-93E470180D47}"/>
              </a:ext>
            </a:extLst>
          </p:cNvPr>
          <p:cNvPicPr>
            <a:picLocks noChangeAspect="1"/>
          </p:cNvPicPr>
          <p:nvPr/>
        </p:nvPicPr>
        <p:blipFill>
          <a:blip r:embed="rId3"/>
          <a:stretch>
            <a:fillRect/>
          </a:stretch>
        </p:blipFill>
        <p:spPr>
          <a:xfrm>
            <a:off x="86497" y="440724"/>
            <a:ext cx="8971005" cy="5980670"/>
          </a:xfrm>
          <a:prstGeom prst="rect">
            <a:avLst/>
          </a:prstGeom>
        </p:spPr>
      </p:pic>
    </p:spTree>
    <p:extLst>
      <p:ext uri="{BB962C8B-B14F-4D97-AF65-F5344CB8AC3E}">
        <p14:creationId xmlns:p14="http://schemas.microsoft.com/office/powerpoint/2010/main" val="20404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43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13</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a:off x="5007350" y="2745851"/>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6787718" y="1925216"/>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graphicFrame>
        <p:nvGraphicFramePr>
          <p:cNvPr id="4" name="Table 3">
            <a:extLst>
              <a:ext uri="{FF2B5EF4-FFF2-40B4-BE49-F238E27FC236}">
                <a16:creationId xmlns:a16="http://schemas.microsoft.com/office/drawing/2014/main" id="{F1CE794E-2CC9-CF42-8E1C-C4FA1292D407}"/>
              </a:ext>
            </a:extLst>
          </p:cNvPr>
          <p:cNvGraphicFramePr>
            <a:graphicFrameLocks noGrp="1"/>
          </p:cNvGraphicFramePr>
          <p:nvPr>
            <p:extLst/>
          </p:nvPr>
        </p:nvGraphicFramePr>
        <p:xfrm>
          <a:off x="5994799" y="2260678"/>
          <a:ext cx="1764984" cy="1107440"/>
        </p:xfrm>
        <a:graphic>
          <a:graphicData uri="http://schemas.openxmlformats.org/drawingml/2006/table">
            <a:tbl>
              <a:tblPr firstRow="1" bandRow="1">
                <a:tableStyleId>{F5AB1C69-6EDB-4FF4-983F-18BD219EF322}</a:tableStyleId>
              </a:tblPr>
              <a:tblGrid>
                <a:gridCol w="698818">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gridCol w="340043">
                  <a:extLst>
                    <a:ext uri="{9D8B030D-6E8A-4147-A177-3AD203B41FA5}">
                      <a16:colId xmlns:a16="http://schemas.microsoft.com/office/drawing/2014/main" val="1618488645"/>
                    </a:ext>
                  </a:extLst>
                </a:gridCol>
              </a:tblGrid>
              <a:tr h="0">
                <a:tc>
                  <a:txBody>
                    <a:bodyPr/>
                    <a:lstStyle/>
                    <a:p>
                      <a:endParaRPr lang="en-US"/>
                    </a:p>
                  </a:txBody>
                  <a:tcPr/>
                </a:tc>
                <a:tc>
                  <a:txBody>
                    <a:bodyPr/>
                    <a:lstStyle/>
                    <a:p>
                      <a:r>
                        <a:rPr lang="en-US">
                          <a:solidFill>
                            <a:schemeClr val="tx1"/>
                          </a:solidFill>
                        </a:rPr>
                        <a:t>D</a:t>
                      </a:r>
                    </a:p>
                  </a:txBody>
                  <a:tcPr/>
                </a:tc>
                <a:tc>
                  <a:txBody>
                    <a:bodyPr/>
                    <a:lstStyle/>
                    <a:p>
                      <a:r>
                        <a:rPr lang="en-US">
                          <a:solidFill>
                            <a:schemeClr val="tx1"/>
                          </a:solidFill>
                        </a:rPr>
                        <a:t>N</a:t>
                      </a:r>
                    </a:p>
                  </a:txBody>
                  <a:tcPr/>
                </a:tc>
                <a:tc>
                  <a:txBody>
                    <a:bodyPr/>
                    <a:lstStyle/>
                    <a:p>
                      <a:r>
                        <a:rPr lang="en-US">
                          <a:solidFill>
                            <a:schemeClr val="tx1"/>
                          </a:solidFill>
                        </a:rPr>
                        <a:t>F</a:t>
                      </a:r>
                    </a:p>
                  </a:txBody>
                  <a:tcPr/>
                </a:tc>
                <a:extLst>
                  <a:ext uri="{0D108BD9-81ED-4DB2-BD59-A6C34878D82A}">
                    <a16:rowId xmlns:a16="http://schemas.microsoft.com/office/drawing/2014/main" val="1584634555"/>
                  </a:ext>
                </a:extLst>
              </a:tr>
              <a:tr h="370840">
                <a:tc>
                  <a:txBody>
                    <a:bodyPr/>
                    <a:lstStyle/>
                    <a:p>
                      <a:r>
                        <a:rPr lang="en-US"/>
                        <a:t>238</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3492</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bl>
          </a:graphicData>
        </a:graphic>
      </p:graphicFrame>
      <p:sp>
        <p:nvSpPr>
          <p:cNvPr id="5" name="Right Arrow 4">
            <a:extLst>
              <a:ext uri="{FF2B5EF4-FFF2-40B4-BE49-F238E27FC236}">
                <a16:creationId xmlns:a16="http://schemas.microsoft.com/office/drawing/2014/main" id="{35DCA21C-FB05-8649-AD1E-041A892A1F0A}"/>
              </a:ext>
            </a:extLst>
          </p:cNvPr>
          <p:cNvSpPr/>
          <p:nvPr/>
        </p:nvSpPr>
        <p:spPr>
          <a:xfrm>
            <a:off x="4287056" y="246804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5DFF72D-7BE1-974F-A05C-B5A66817DF6B}"/>
              </a:ext>
            </a:extLst>
          </p:cNvPr>
          <p:cNvSpPr txBox="1"/>
          <p:nvPr/>
        </p:nvSpPr>
        <p:spPr>
          <a:xfrm>
            <a:off x="6037293" y="4140783"/>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graphicFrame>
        <p:nvGraphicFramePr>
          <p:cNvPr id="38" name="Table 37">
            <a:extLst>
              <a:ext uri="{FF2B5EF4-FFF2-40B4-BE49-F238E27FC236}">
                <a16:creationId xmlns:a16="http://schemas.microsoft.com/office/drawing/2014/main" id="{D182D84C-1F8F-1043-A4B8-4674A573710B}"/>
              </a:ext>
            </a:extLst>
          </p:cNvPr>
          <p:cNvGraphicFramePr>
            <a:graphicFrameLocks noGrp="1"/>
          </p:cNvGraphicFramePr>
          <p:nvPr>
            <p:extLst/>
          </p:nvPr>
        </p:nvGraphicFramePr>
        <p:xfrm>
          <a:off x="5244374" y="4725165"/>
          <a:ext cx="1540828" cy="1478280"/>
        </p:xfrm>
        <a:graphic>
          <a:graphicData uri="http://schemas.openxmlformats.org/drawingml/2006/table">
            <a:tbl>
              <a:tblPr firstRow="1" bandRow="1">
                <a:tableStyleId>{93296810-A885-4BE3-A3E7-6D5BEEA58F35}</a:tableStyleId>
              </a:tblPr>
              <a:tblGrid>
                <a:gridCol w="814705">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tblGrid>
              <a:tr h="0">
                <a:tc>
                  <a:txBody>
                    <a:bodyPr/>
                    <a:lstStyle/>
                    <a:p>
                      <a:endParaRPr lang="en-US"/>
                    </a:p>
                  </a:txBody>
                  <a:tcPr/>
                </a:tc>
                <a:tc>
                  <a:txBody>
                    <a:bodyPr/>
                    <a:lstStyle/>
                    <a:p>
                      <a:r>
                        <a:rPr lang="en-US">
                          <a:solidFill>
                            <a:schemeClr val="tx1"/>
                          </a:solidFill>
                        </a:rPr>
                        <a:t>X</a:t>
                      </a:r>
                    </a:p>
                  </a:txBody>
                  <a:tcPr/>
                </a:tc>
                <a:tc>
                  <a:txBody>
                    <a:bodyPr/>
                    <a:lstStyle/>
                    <a:p>
                      <a:r>
                        <a:rPr lang="en-US">
                          <a:solidFill>
                            <a:schemeClr val="tx1"/>
                          </a:solidFill>
                        </a:rPr>
                        <a:t>Z</a:t>
                      </a:r>
                    </a:p>
                  </a:txBody>
                  <a:tcPr/>
                </a:tc>
                <a:extLst>
                  <a:ext uri="{0D108BD9-81ED-4DB2-BD59-A6C34878D82A}">
                    <a16:rowId xmlns:a16="http://schemas.microsoft.com/office/drawing/2014/main" val="1584634555"/>
                  </a:ext>
                </a:extLst>
              </a:tr>
              <a:tr h="370840">
                <a:tc>
                  <a:txBody>
                    <a:bodyPr/>
                    <a:lstStyle/>
                    <a:p>
                      <a:r>
                        <a:rPr lang="en-US"/>
                        <a:t>9402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543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r h="370840">
                <a:tc>
                  <a:txBody>
                    <a:bodyPr/>
                    <a:lstStyle/>
                    <a:p>
                      <a:r>
                        <a:rPr lang="en-US"/>
                        <a:t>13223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7306594"/>
                  </a:ext>
                </a:extLst>
              </a:tr>
            </a:tbl>
          </a:graphicData>
        </a:graphic>
      </p:graphicFrame>
      <p:sp>
        <p:nvSpPr>
          <p:cNvPr id="39" name="TextBox 38">
            <a:extLst>
              <a:ext uri="{FF2B5EF4-FFF2-40B4-BE49-F238E27FC236}">
                <a16:creationId xmlns:a16="http://schemas.microsoft.com/office/drawing/2014/main" id="{9FDF9904-2A77-6F46-90F4-27AF720547DD}"/>
              </a:ext>
            </a:extLst>
          </p:cNvPr>
          <p:cNvSpPr txBox="1"/>
          <p:nvPr/>
        </p:nvSpPr>
        <p:spPr>
          <a:xfrm>
            <a:off x="4318767" y="5029965"/>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40" name="Right Arrow 39">
            <a:extLst>
              <a:ext uri="{FF2B5EF4-FFF2-40B4-BE49-F238E27FC236}">
                <a16:creationId xmlns:a16="http://schemas.microsoft.com/office/drawing/2014/main" id="{0A8AEC4E-858D-0245-B9FB-88197331063B}"/>
              </a:ext>
            </a:extLst>
          </p:cNvPr>
          <p:cNvSpPr/>
          <p:nvPr/>
        </p:nvSpPr>
        <p:spPr>
          <a:xfrm rot="2093585">
            <a:off x="4322136" y="365089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26794C1F-7FFF-B549-AC68-7425C7DC1B94}"/>
              </a:ext>
            </a:extLst>
          </p:cNvPr>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Subsections within the data</a:t>
            </a:r>
          </a:p>
        </p:txBody>
      </p:sp>
    </p:spTree>
    <p:extLst>
      <p:ext uri="{BB962C8B-B14F-4D97-AF65-F5344CB8AC3E}">
        <p14:creationId xmlns:p14="http://schemas.microsoft.com/office/powerpoint/2010/main" val="371172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14</a:t>
            </a:fld>
            <a:endParaRPr lang="en-GB">
              <a:latin typeface="Arial" charset="0"/>
              <a:ea typeface="Arial" charset="0"/>
              <a:cs typeface="Arial" charset="0"/>
            </a:endParaRPr>
          </a:p>
        </p:txBody>
      </p:sp>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pic>
        <p:nvPicPr>
          <p:cNvPr id="5" name="Picture 4">
            <a:extLst>
              <a:ext uri="{FF2B5EF4-FFF2-40B4-BE49-F238E27FC236}">
                <a16:creationId xmlns:a16="http://schemas.microsoft.com/office/drawing/2014/main" id="{DB54D57F-5141-954D-86F2-82209CCC5D0A}"/>
              </a:ext>
            </a:extLst>
          </p:cNvPr>
          <p:cNvPicPr>
            <a:picLocks noChangeAspect="1"/>
          </p:cNvPicPr>
          <p:nvPr/>
        </p:nvPicPr>
        <p:blipFill>
          <a:blip r:embed="rId3"/>
          <a:stretch>
            <a:fillRect/>
          </a:stretch>
        </p:blipFill>
        <p:spPr>
          <a:xfrm>
            <a:off x="0" y="1139119"/>
            <a:ext cx="9144000" cy="3954728"/>
          </a:xfrm>
          <a:prstGeom prst="rect">
            <a:avLst/>
          </a:prstGeom>
        </p:spPr>
      </p:pic>
    </p:spTree>
    <p:extLst>
      <p:ext uri="{BB962C8B-B14F-4D97-AF65-F5344CB8AC3E}">
        <p14:creationId xmlns:p14="http://schemas.microsoft.com/office/powerpoint/2010/main" val="221236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15</a:t>
            </a:fld>
            <a:endParaRPr lang="en-GB">
              <a:latin typeface="Arial" charset="0"/>
              <a:ea typeface="Arial" charset="0"/>
              <a:cs typeface="Arial" charset="0"/>
            </a:endParaRPr>
          </a:p>
        </p:txBody>
      </p:sp>
      <p:pic>
        <p:nvPicPr>
          <p:cNvPr id="5" name="Picture 4">
            <a:extLst>
              <a:ext uri="{FF2B5EF4-FFF2-40B4-BE49-F238E27FC236}">
                <a16:creationId xmlns:a16="http://schemas.microsoft.com/office/drawing/2014/main" id="{963A4B99-4786-3641-A292-251272FB65B0}"/>
              </a:ext>
            </a:extLst>
          </p:cNvPr>
          <p:cNvPicPr>
            <a:picLocks noChangeAspect="1"/>
          </p:cNvPicPr>
          <p:nvPr/>
        </p:nvPicPr>
        <p:blipFill rotWithShape="1">
          <a:blip r:embed="rId3"/>
          <a:srcRect l="1870" r="6989" b="44318"/>
          <a:stretch/>
        </p:blipFill>
        <p:spPr>
          <a:xfrm>
            <a:off x="0" y="1228711"/>
            <a:ext cx="9144000" cy="3372286"/>
          </a:xfrm>
          <a:prstGeom prst="rect">
            <a:avLst/>
          </a:prstGeom>
        </p:spPr>
      </p:pic>
      <p:pic>
        <p:nvPicPr>
          <p:cNvPr id="6" name="Picture 5">
            <a:extLst>
              <a:ext uri="{FF2B5EF4-FFF2-40B4-BE49-F238E27FC236}">
                <a16:creationId xmlns:a16="http://schemas.microsoft.com/office/drawing/2014/main" id="{0CB73ACF-64D3-334B-BC3D-D8112AD548A1}"/>
              </a:ext>
            </a:extLst>
          </p:cNvPr>
          <p:cNvPicPr>
            <a:picLocks noChangeAspect="1"/>
          </p:cNvPicPr>
          <p:nvPr/>
        </p:nvPicPr>
        <p:blipFill rotWithShape="1">
          <a:blip r:embed="rId4"/>
          <a:srcRect l="5822" t="62260" r="4050" b="-1"/>
          <a:stretch/>
        </p:blipFill>
        <p:spPr>
          <a:xfrm>
            <a:off x="177799" y="5699051"/>
            <a:ext cx="6225507" cy="1127480"/>
          </a:xfrm>
          <a:prstGeom prst="rect">
            <a:avLst/>
          </a:prstGeom>
        </p:spPr>
      </p:pic>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sp>
        <p:nvSpPr>
          <p:cNvPr id="10" name="TextBox 9">
            <a:extLst>
              <a:ext uri="{FF2B5EF4-FFF2-40B4-BE49-F238E27FC236}">
                <a16:creationId xmlns:a16="http://schemas.microsoft.com/office/drawing/2014/main" id="{184DA60A-272B-6743-80BE-BAEC043290C8}"/>
              </a:ext>
            </a:extLst>
          </p:cNvPr>
          <p:cNvSpPr txBox="1"/>
          <p:nvPr/>
        </p:nvSpPr>
        <p:spPr>
          <a:xfrm>
            <a:off x="4108704" y="4442992"/>
            <a:ext cx="768096" cy="153888"/>
          </a:xfrm>
          <a:prstGeom prst="rect">
            <a:avLst/>
          </a:prstGeom>
          <a:solidFill>
            <a:schemeClr val="tx1"/>
          </a:solidFill>
        </p:spPr>
        <p:txBody>
          <a:bodyPr wrap="square" rtlCol="0">
            <a:spAutoFit/>
          </a:bodyPr>
          <a:lstStyle/>
          <a:p>
            <a:endParaRPr lang="en-GB" sz="400" dirty="0"/>
          </a:p>
        </p:txBody>
      </p:sp>
    </p:spTree>
    <p:extLst>
      <p:ext uri="{BB962C8B-B14F-4D97-AF65-F5344CB8AC3E}">
        <p14:creationId xmlns:p14="http://schemas.microsoft.com/office/powerpoint/2010/main" val="360695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16</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1AB1AE08-F05E-8E40-8687-78DDF50ADE24}"/>
              </a:ext>
            </a:extLst>
          </p:cNvPr>
          <p:cNvGrpSpPr/>
          <p:nvPr/>
        </p:nvGrpSpPr>
        <p:grpSpPr>
          <a:xfrm>
            <a:off x="5076825" y="2125485"/>
            <a:ext cx="272748" cy="384948"/>
            <a:chOff x="5076825" y="2125485"/>
            <a:chExt cx="272748" cy="384948"/>
          </a:xfrm>
          <a:scene3d>
            <a:camera prst="orthographicFront">
              <a:rot lat="0" lon="0" rev="0"/>
            </a:camera>
            <a:lightRig rig="threePt" dir="t"/>
          </a:scene3d>
        </p:grpSpPr>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71309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17</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Rectangle 64">
            <a:extLst>
              <a:ext uri="{FF2B5EF4-FFF2-40B4-BE49-F238E27FC236}">
                <a16:creationId xmlns:a16="http://schemas.microsoft.com/office/drawing/2014/main" id="{F90C3B42-5431-2641-8C70-58C99942E381}"/>
              </a:ext>
            </a:extLst>
          </p:cNvPr>
          <p:cNvSpPr/>
          <p:nvPr/>
        </p:nvSpPr>
        <p:spPr>
          <a:xfrm rot="1834659">
            <a:off x="5154860" y="499619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43AC04-0300-9743-9DB2-9ACAAD03D940}"/>
              </a:ext>
            </a:extLst>
          </p:cNvPr>
          <p:cNvSpPr/>
          <p:nvPr/>
        </p:nvSpPr>
        <p:spPr>
          <a:xfrm rot="1834659">
            <a:off x="5209793" y="490312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C57F48E-5DC7-5342-939B-51E78940F0E4}"/>
              </a:ext>
            </a:extLst>
          </p:cNvPr>
          <p:cNvSpPr/>
          <p:nvPr/>
        </p:nvSpPr>
        <p:spPr>
          <a:xfrm rot="1834659">
            <a:off x="5264725" y="481146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36EB1D-6D54-314C-83BD-E9429F82A3E6}"/>
              </a:ext>
            </a:extLst>
          </p:cNvPr>
          <p:cNvSpPr/>
          <p:nvPr/>
        </p:nvSpPr>
        <p:spPr>
          <a:xfrm rot="1834659">
            <a:off x="5319658" y="4719415"/>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131A271-9F87-A54A-BF0C-14BE1F062A97}"/>
              </a:ext>
            </a:extLst>
          </p:cNvPr>
          <p:cNvSpPr/>
          <p:nvPr/>
        </p:nvSpPr>
        <p:spPr>
          <a:xfrm rot="5400000">
            <a:off x="5302523" y="5178994"/>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79BA1E9-1B05-D54E-9039-D9EC4BB86693}"/>
              </a:ext>
            </a:extLst>
          </p:cNvPr>
          <p:cNvSpPr/>
          <p:nvPr/>
        </p:nvSpPr>
        <p:spPr>
          <a:xfrm rot="5400000">
            <a:off x="5407517" y="517899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471ADD-592E-C244-AA89-5E66002CEAC7}"/>
              </a:ext>
            </a:extLst>
          </p:cNvPr>
          <p:cNvSpPr/>
          <p:nvPr/>
        </p:nvSpPr>
        <p:spPr>
          <a:xfrm rot="5400000">
            <a:off x="5514124" y="517899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493CB60-9F8B-124D-ABEA-A0F4B5D2FA40}"/>
              </a:ext>
            </a:extLst>
          </p:cNvPr>
          <p:cNvSpPr/>
          <p:nvPr/>
        </p:nvSpPr>
        <p:spPr>
          <a:xfrm rot="5400000">
            <a:off x="5622343" y="517899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B0A7B51-DFBB-A841-8FD5-6E0D3E7CC97E}"/>
              </a:ext>
            </a:extLst>
          </p:cNvPr>
          <p:cNvSpPr/>
          <p:nvPr/>
        </p:nvSpPr>
        <p:spPr>
          <a:xfrm rot="5400000">
            <a:off x="5728999" y="517899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5DABA97-7D95-0647-80AA-5DD8770622EA}"/>
              </a:ext>
            </a:extLst>
          </p:cNvPr>
          <p:cNvSpPr/>
          <p:nvPr/>
        </p:nvSpPr>
        <p:spPr>
          <a:xfrm rot="5400000">
            <a:off x="5837168" y="517899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94F1AFF-6546-9C4F-867A-1CBA6A40951F}"/>
              </a:ext>
            </a:extLst>
          </p:cNvPr>
          <p:cNvSpPr/>
          <p:nvPr/>
        </p:nvSpPr>
        <p:spPr>
          <a:xfrm rot="5400000">
            <a:off x="5118592" y="523297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A80AF3F-DECD-7547-A0F0-4FA688B3B919}"/>
              </a:ext>
            </a:extLst>
          </p:cNvPr>
          <p:cNvSpPr/>
          <p:nvPr/>
        </p:nvSpPr>
        <p:spPr>
          <a:xfrm rot="5400000">
            <a:off x="5118592" y="5335295"/>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E4860DB-12B8-5E48-B3BF-E33A0D01D02C}"/>
              </a:ext>
            </a:extLst>
          </p:cNvPr>
          <p:cNvSpPr/>
          <p:nvPr/>
        </p:nvSpPr>
        <p:spPr>
          <a:xfrm rot="5400000">
            <a:off x="5118592" y="543762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6AD92D6-8FAD-634B-BC49-1C6B37925275}"/>
              </a:ext>
            </a:extLst>
          </p:cNvPr>
          <p:cNvSpPr/>
          <p:nvPr/>
        </p:nvSpPr>
        <p:spPr>
          <a:xfrm rot="5400000">
            <a:off x="5119685" y="5540917"/>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64E0404-18CB-F640-A10F-7290C4E5B2FD}"/>
              </a:ext>
            </a:extLst>
          </p:cNvPr>
          <p:cNvSpPr/>
          <p:nvPr/>
        </p:nvSpPr>
        <p:spPr>
          <a:xfrm rot="5400000">
            <a:off x="5118592" y="564227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604856-2D2B-0C4D-929E-C4C89CB82BAD}"/>
              </a:ext>
            </a:extLst>
          </p:cNvPr>
          <p:cNvSpPr/>
          <p:nvPr/>
        </p:nvSpPr>
        <p:spPr>
          <a:xfrm rot="5400000">
            <a:off x="5120466" y="574556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84C56F0-217D-C943-AF32-13B1B24222B3}"/>
              </a:ext>
            </a:extLst>
          </p:cNvPr>
          <p:cNvSpPr/>
          <p:nvPr/>
        </p:nvSpPr>
        <p:spPr>
          <a:xfrm rot="1834659">
            <a:off x="8131696" y="499083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EAEAFC9-2248-444B-8060-C77C3C0864A7}"/>
              </a:ext>
            </a:extLst>
          </p:cNvPr>
          <p:cNvSpPr/>
          <p:nvPr/>
        </p:nvSpPr>
        <p:spPr>
          <a:xfrm rot="1834659">
            <a:off x="8186629" y="489776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A3BF9C8-EEC0-EF4E-9E74-FF77695282E7}"/>
              </a:ext>
            </a:extLst>
          </p:cNvPr>
          <p:cNvSpPr/>
          <p:nvPr/>
        </p:nvSpPr>
        <p:spPr>
          <a:xfrm rot="1834659">
            <a:off x="8241561" y="4806109"/>
            <a:ext cx="107950" cy="1081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5B5EF44-DB99-4740-B92C-631AD892AFD4}"/>
              </a:ext>
            </a:extLst>
          </p:cNvPr>
          <p:cNvSpPr/>
          <p:nvPr/>
        </p:nvSpPr>
        <p:spPr>
          <a:xfrm rot="1834659">
            <a:off x="8296494" y="471405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26E9A34-7C96-184F-9F2E-33B9C4953451}"/>
              </a:ext>
            </a:extLst>
          </p:cNvPr>
          <p:cNvSpPr/>
          <p:nvPr/>
        </p:nvSpPr>
        <p:spPr>
          <a:xfrm rot="5400000">
            <a:off x="8279359" y="517363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20C13A7-6285-4548-B6EF-5CF65B7658ED}"/>
              </a:ext>
            </a:extLst>
          </p:cNvPr>
          <p:cNvSpPr/>
          <p:nvPr/>
        </p:nvSpPr>
        <p:spPr>
          <a:xfrm rot="5400000">
            <a:off x="8384353" y="517363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198CE7F-F67E-0B40-AC33-48DB5A156CE4}"/>
              </a:ext>
            </a:extLst>
          </p:cNvPr>
          <p:cNvSpPr/>
          <p:nvPr/>
        </p:nvSpPr>
        <p:spPr>
          <a:xfrm rot="5400000">
            <a:off x="8490960" y="5173635"/>
            <a:ext cx="107950" cy="108169"/>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DE3864-7399-B84E-BF9F-C3724DB431F6}"/>
              </a:ext>
            </a:extLst>
          </p:cNvPr>
          <p:cNvSpPr/>
          <p:nvPr/>
        </p:nvSpPr>
        <p:spPr>
          <a:xfrm rot="5400000">
            <a:off x="8599179" y="517363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EB47C98-CAE2-0645-9283-FE03C4B22966}"/>
              </a:ext>
            </a:extLst>
          </p:cNvPr>
          <p:cNvSpPr/>
          <p:nvPr/>
        </p:nvSpPr>
        <p:spPr>
          <a:xfrm rot="5400000">
            <a:off x="8705835" y="517363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B0798F2-97F9-1C48-A210-5E481ED20A89}"/>
              </a:ext>
            </a:extLst>
          </p:cNvPr>
          <p:cNvSpPr/>
          <p:nvPr/>
        </p:nvSpPr>
        <p:spPr>
          <a:xfrm rot="5400000">
            <a:off x="8814004" y="5173635"/>
            <a:ext cx="107950" cy="1081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F5B1143-0192-1D4D-9CB5-B2079D93EBDB}"/>
              </a:ext>
            </a:extLst>
          </p:cNvPr>
          <p:cNvSpPr/>
          <p:nvPr/>
        </p:nvSpPr>
        <p:spPr>
          <a:xfrm rot="5400000">
            <a:off x="8095428" y="5227610"/>
            <a:ext cx="107950" cy="1081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0209865-30C0-D24F-ABFA-7FDCBFEC4308}"/>
              </a:ext>
            </a:extLst>
          </p:cNvPr>
          <p:cNvSpPr/>
          <p:nvPr/>
        </p:nvSpPr>
        <p:spPr>
          <a:xfrm rot="5400000">
            <a:off x="8095428" y="532993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3B26CB3-1BCB-B04F-9836-9355CD6E86B2}"/>
              </a:ext>
            </a:extLst>
          </p:cNvPr>
          <p:cNvSpPr/>
          <p:nvPr/>
        </p:nvSpPr>
        <p:spPr>
          <a:xfrm rot="5400000">
            <a:off x="8095428" y="543226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DD7C506-071A-804D-9E38-5DF44C27CCFF}"/>
              </a:ext>
            </a:extLst>
          </p:cNvPr>
          <p:cNvSpPr/>
          <p:nvPr/>
        </p:nvSpPr>
        <p:spPr>
          <a:xfrm rot="5400000">
            <a:off x="8096521" y="5535557"/>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7A37C1E-E8A4-4F46-BE42-42912AC19757}"/>
              </a:ext>
            </a:extLst>
          </p:cNvPr>
          <p:cNvSpPr/>
          <p:nvPr/>
        </p:nvSpPr>
        <p:spPr>
          <a:xfrm rot="5400000">
            <a:off x="8095428" y="563691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46C2E17-142C-B341-B360-B56537CACFBC}"/>
              </a:ext>
            </a:extLst>
          </p:cNvPr>
          <p:cNvSpPr/>
          <p:nvPr/>
        </p:nvSpPr>
        <p:spPr>
          <a:xfrm rot="5400000">
            <a:off x="8094127" y="574020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E6D819B2-78B4-BF40-BDFF-5C14C17CCB46}"/>
              </a:ext>
            </a:extLst>
          </p:cNvPr>
          <p:cNvCxnSpPr/>
          <p:nvPr/>
        </p:nvCxnSpPr>
        <p:spPr>
          <a:xfrm>
            <a:off x="6059896"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318B2691-56A1-964D-8756-1E5F6BD150A8}"/>
              </a:ext>
            </a:extLst>
          </p:cNvPr>
          <p:cNvCxnSpPr>
            <a:cxnSpLocks/>
          </p:cNvCxnSpPr>
          <p:nvPr/>
        </p:nvCxnSpPr>
        <p:spPr>
          <a:xfrm rot="5400000">
            <a:off x="6069024"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1A3D7B0-8E55-604B-A91E-4FE1F5C188EB}"/>
              </a:ext>
            </a:extLst>
          </p:cNvPr>
          <p:cNvCxnSpPr/>
          <p:nvPr/>
        </p:nvCxnSpPr>
        <p:spPr>
          <a:xfrm>
            <a:off x="7407165" y="522990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4A492542-ADA9-044D-886F-7D78129C7E00}"/>
              </a:ext>
            </a:extLst>
          </p:cNvPr>
          <p:cNvCxnSpPr>
            <a:cxnSpLocks/>
          </p:cNvCxnSpPr>
          <p:nvPr/>
        </p:nvCxnSpPr>
        <p:spPr>
          <a:xfrm rot="5400000">
            <a:off x="7416293" y="522990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28" name="Oval 127">
            <a:extLst>
              <a:ext uri="{FF2B5EF4-FFF2-40B4-BE49-F238E27FC236}">
                <a16:creationId xmlns:a16="http://schemas.microsoft.com/office/drawing/2014/main" id="{174EBE4C-7E20-454F-A171-D7C16A2E2554}"/>
              </a:ext>
            </a:extLst>
          </p:cNvPr>
          <p:cNvSpPr/>
          <p:nvPr/>
        </p:nvSpPr>
        <p:spPr>
          <a:xfrm>
            <a:off x="6511182" y="518492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0804432-368A-AE4F-8C1A-CA5905A34516}"/>
              </a:ext>
            </a:extLst>
          </p:cNvPr>
          <p:cNvSpPr/>
          <p:nvPr/>
        </p:nvSpPr>
        <p:spPr>
          <a:xfrm>
            <a:off x="6790572" y="518492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A282A98-6E90-D646-986F-82B0FA9DA9EF}"/>
              </a:ext>
            </a:extLst>
          </p:cNvPr>
          <p:cNvSpPr/>
          <p:nvPr/>
        </p:nvSpPr>
        <p:spPr>
          <a:xfrm>
            <a:off x="7125740" y="518492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A0314D38-6166-FC48-B3D4-1AFB1F84ED2D}"/>
              </a:ext>
            </a:extLst>
          </p:cNvPr>
          <p:cNvSpPr txBox="1"/>
          <p:nvPr/>
        </p:nvSpPr>
        <p:spPr>
          <a:xfrm>
            <a:off x="4578077" y="605265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36" name="TextBox 135">
            <a:extLst>
              <a:ext uri="{FF2B5EF4-FFF2-40B4-BE49-F238E27FC236}">
                <a16:creationId xmlns:a16="http://schemas.microsoft.com/office/drawing/2014/main" id="{2669601A-A78C-624A-AF67-7F1E73F1E2A3}"/>
              </a:ext>
            </a:extLst>
          </p:cNvPr>
          <p:cNvSpPr txBox="1"/>
          <p:nvPr/>
        </p:nvSpPr>
        <p:spPr>
          <a:xfrm>
            <a:off x="7551090" y="6046519"/>
            <a:ext cx="1370973" cy="307777"/>
          </a:xfrm>
          <a:prstGeom prst="rect">
            <a:avLst/>
          </a:prstGeom>
          <a:noFill/>
        </p:spPr>
        <p:txBody>
          <a:bodyPr wrap="square" rtlCol="0">
            <a:spAutoFit/>
          </a:bodyPr>
          <a:lstStyle/>
          <a:p>
            <a:r>
              <a:rPr lang="en-US" sz="1400">
                <a:latin typeface="Arial" charset="0"/>
                <a:ea typeface="Arial" charset="0"/>
                <a:cs typeface="Arial" charset="0"/>
              </a:rPr>
              <a:t>Component m</a:t>
            </a:r>
          </a:p>
        </p:txBody>
      </p:sp>
      <p:sp>
        <p:nvSpPr>
          <p:cNvPr id="137" name="Oval 136">
            <a:extLst>
              <a:ext uri="{FF2B5EF4-FFF2-40B4-BE49-F238E27FC236}">
                <a16:creationId xmlns:a16="http://schemas.microsoft.com/office/drawing/2014/main" id="{E108025F-9096-D140-9915-32315A417E58}"/>
              </a:ext>
            </a:extLst>
          </p:cNvPr>
          <p:cNvSpPr/>
          <p:nvPr/>
        </p:nvSpPr>
        <p:spPr>
          <a:xfrm rot="5400000">
            <a:off x="4280229" y="3467692"/>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5C16D97-4E71-EB41-BC9A-5127FE17F9D9}"/>
              </a:ext>
            </a:extLst>
          </p:cNvPr>
          <p:cNvSpPr/>
          <p:nvPr/>
        </p:nvSpPr>
        <p:spPr>
          <a:xfrm rot="5400000">
            <a:off x="4286540" y="4013998"/>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8AC9D6F-B5DF-3C4B-832A-B23514FAF63C}"/>
              </a:ext>
            </a:extLst>
          </p:cNvPr>
          <p:cNvSpPr/>
          <p:nvPr/>
        </p:nvSpPr>
        <p:spPr>
          <a:xfrm rot="5400000">
            <a:off x="4274365" y="4560304"/>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D7036057-A1CE-D347-AFBC-94040823C5BF}"/>
              </a:ext>
            </a:extLst>
          </p:cNvPr>
          <p:cNvCxnSpPr/>
          <p:nvPr/>
        </p:nvCxnSpPr>
        <p:spPr>
          <a:xfrm>
            <a:off x="4301299" y="5376776"/>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38F9BC50-63C8-7E48-95FB-CEF210362854}"/>
              </a:ext>
            </a:extLst>
          </p:cNvPr>
          <p:cNvCxnSpPr/>
          <p:nvPr/>
        </p:nvCxnSpPr>
        <p:spPr>
          <a:xfrm>
            <a:off x="4301299" y="5471302"/>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42" name="TextBox 141">
            <a:extLst>
              <a:ext uri="{FF2B5EF4-FFF2-40B4-BE49-F238E27FC236}">
                <a16:creationId xmlns:a16="http://schemas.microsoft.com/office/drawing/2014/main" id="{76877E9E-3796-2E42-AF3C-144CE531B39A}"/>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
        <p:nvSpPr>
          <p:cNvPr id="143" name="TextBox 142">
            <a:extLst>
              <a:ext uri="{FF2B5EF4-FFF2-40B4-BE49-F238E27FC236}">
                <a16:creationId xmlns:a16="http://schemas.microsoft.com/office/drawing/2014/main" id="{C516832C-9BC4-0F41-A3A5-8EF746673F32}"/>
              </a:ext>
            </a:extLst>
          </p:cNvPr>
          <p:cNvSpPr txBox="1"/>
          <p:nvPr/>
        </p:nvSpPr>
        <p:spPr>
          <a:xfrm rot="5400000">
            <a:off x="3534270" y="4149799"/>
            <a:ext cx="1261056" cy="307777"/>
          </a:xfrm>
          <a:prstGeom prst="rect">
            <a:avLst/>
          </a:prstGeom>
          <a:noFill/>
        </p:spPr>
        <p:txBody>
          <a:bodyPr wrap="square" rtlCol="0">
            <a:spAutoFit/>
          </a:bodyPr>
          <a:lstStyle/>
          <a:p>
            <a:r>
              <a:rPr lang="en-US" sz="1400">
                <a:solidFill>
                  <a:srgbClr val="FF0000"/>
                </a:solidFill>
                <a:latin typeface="Arial" charset="0"/>
                <a:ea typeface="Arial" charset="0"/>
                <a:cs typeface="Arial" charset="0"/>
              </a:rPr>
              <a:t>10 times</a:t>
            </a:r>
          </a:p>
        </p:txBody>
      </p:sp>
    </p:spTree>
    <p:extLst>
      <p:ext uri="{BB962C8B-B14F-4D97-AF65-F5344CB8AC3E}">
        <p14:creationId xmlns:p14="http://schemas.microsoft.com/office/powerpoint/2010/main" val="1267410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18</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019318" y="1899652"/>
            <a:ext cx="5625630" cy="2250252"/>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365222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F0260752-B5DC-134A-A2AC-5E5E7BDE358C}"/>
              </a:ext>
            </a:extLst>
          </p:cNvPr>
          <p:cNvSpPr txBox="1"/>
          <p:nvPr/>
        </p:nvSpPr>
        <p:spPr>
          <a:xfrm rot="2685337">
            <a:off x="7781798"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88" name="TextBox 87">
            <a:extLst>
              <a:ext uri="{FF2B5EF4-FFF2-40B4-BE49-F238E27FC236}">
                <a16:creationId xmlns:a16="http://schemas.microsoft.com/office/drawing/2014/main" id="{8F04BA39-5C94-DB45-8F17-E56A48B23983}"/>
              </a:ext>
            </a:extLst>
          </p:cNvPr>
          <p:cNvSpPr txBox="1"/>
          <p:nvPr/>
        </p:nvSpPr>
        <p:spPr>
          <a:xfrm rot="2685337">
            <a:off x="5965630"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19</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566429" y="2167991"/>
            <a:ext cx="3112043" cy="1244817"/>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cxnSp>
        <p:nvCxnSpPr>
          <p:cNvPr id="21" name="Straight Connector 20">
            <a:extLst>
              <a:ext uri="{FF2B5EF4-FFF2-40B4-BE49-F238E27FC236}">
                <a16:creationId xmlns:a16="http://schemas.microsoft.com/office/drawing/2014/main" id="{524EDD0C-A87F-874C-9719-FD69DD7DA966}"/>
              </a:ext>
            </a:extLst>
          </p:cNvPr>
          <p:cNvCxnSpPr/>
          <p:nvPr/>
        </p:nvCxnSpPr>
        <p:spPr>
          <a:xfrm>
            <a:off x="5872737" y="2542362"/>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0CACEC5-948F-1142-A9F2-06F8EA63690C}"/>
              </a:ext>
            </a:extLst>
          </p:cNvPr>
          <p:cNvCxnSpPr/>
          <p:nvPr/>
        </p:nvCxnSpPr>
        <p:spPr>
          <a:xfrm>
            <a:off x="5872737" y="2590284"/>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16DB4E8-3D8A-5341-9264-3CA281875F0A}"/>
              </a:ext>
            </a:extLst>
          </p:cNvPr>
          <p:cNvSpPr/>
          <p:nvPr/>
        </p:nvSpPr>
        <p:spPr>
          <a:xfrm rot="1834659">
            <a:off x="6549987" y="2456721"/>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0" name="Rectangle 39">
            <a:extLst>
              <a:ext uri="{FF2B5EF4-FFF2-40B4-BE49-F238E27FC236}">
                <a16:creationId xmlns:a16="http://schemas.microsoft.com/office/drawing/2014/main" id="{797563F1-338B-CB41-9801-7876B9157E85}"/>
              </a:ext>
            </a:extLst>
          </p:cNvPr>
          <p:cNvSpPr/>
          <p:nvPr/>
        </p:nvSpPr>
        <p:spPr>
          <a:xfrm rot="1834659">
            <a:off x="6584093" y="2409536"/>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1" name="Rectangle 40">
            <a:extLst>
              <a:ext uri="{FF2B5EF4-FFF2-40B4-BE49-F238E27FC236}">
                <a16:creationId xmlns:a16="http://schemas.microsoft.com/office/drawing/2014/main" id="{3AD3F252-641F-A248-9A18-2C571FB3C9BC}"/>
              </a:ext>
            </a:extLst>
          </p:cNvPr>
          <p:cNvSpPr/>
          <p:nvPr/>
        </p:nvSpPr>
        <p:spPr>
          <a:xfrm rot="1834659">
            <a:off x="6618198" y="2363070"/>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2" name="Rectangle 41">
            <a:extLst>
              <a:ext uri="{FF2B5EF4-FFF2-40B4-BE49-F238E27FC236}">
                <a16:creationId xmlns:a16="http://schemas.microsoft.com/office/drawing/2014/main" id="{06E142A9-35D5-0C45-9620-771CE14A9890}"/>
              </a:ext>
            </a:extLst>
          </p:cNvPr>
          <p:cNvSpPr/>
          <p:nvPr/>
        </p:nvSpPr>
        <p:spPr>
          <a:xfrm rot="1834659">
            <a:off x="6652303" y="2316400"/>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3" name="Rectangle 42">
            <a:extLst>
              <a:ext uri="{FF2B5EF4-FFF2-40B4-BE49-F238E27FC236}">
                <a16:creationId xmlns:a16="http://schemas.microsoft.com/office/drawing/2014/main" id="{B52BD9AA-3DA7-4B4C-AAA1-B6274B0E56BB}"/>
              </a:ext>
            </a:extLst>
          </p:cNvPr>
          <p:cNvSpPr/>
          <p:nvPr/>
        </p:nvSpPr>
        <p:spPr>
          <a:xfrm rot="5400000">
            <a:off x="6647812" y="2543237"/>
            <a:ext cx="54728" cy="6715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4" name="Rectangle 43">
            <a:extLst>
              <a:ext uri="{FF2B5EF4-FFF2-40B4-BE49-F238E27FC236}">
                <a16:creationId xmlns:a16="http://schemas.microsoft.com/office/drawing/2014/main" id="{4B33763B-DAFD-8B4B-9A4B-95AE115849BE}"/>
              </a:ext>
            </a:extLst>
          </p:cNvPr>
          <p:cNvSpPr/>
          <p:nvPr/>
        </p:nvSpPr>
        <p:spPr>
          <a:xfrm rot="5400000">
            <a:off x="6712998"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5" name="Rectangle 44">
            <a:extLst>
              <a:ext uri="{FF2B5EF4-FFF2-40B4-BE49-F238E27FC236}">
                <a16:creationId xmlns:a16="http://schemas.microsoft.com/office/drawing/2014/main" id="{CF13C6C1-E44D-FE45-BCF7-B3EEEB457C56}"/>
              </a:ext>
            </a:extLst>
          </p:cNvPr>
          <p:cNvSpPr/>
          <p:nvPr/>
        </p:nvSpPr>
        <p:spPr>
          <a:xfrm rot="5400000">
            <a:off x="6779186" y="2543237"/>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AE494811-2D00-7144-A71F-1FB1D374B035}"/>
              </a:ext>
            </a:extLst>
          </p:cNvPr>
          <p:cNvSpPr/>
          <p:nvPr/>
        </p:nvSpPr>
        <p:spPr>
          <a:xfrm rot="5400000">
            <a:off x="6846374"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7" name="Rectangle 46">
            <a:extLst>
              <a:ext uri="{FF2B5EF4-FFF2-40B4-BE49-F238E27FC236}">
                <a16:creationId xmlns:a16="http://schemas.microsoft.com/office/drawing/2014/main" id="{8156C393-0C8D-A549-871F-659A95C41874}"/>
              </a:ext>
            </a:extLst>
          </p:cNvPr>
          <p:cNvSpPr/>
          <p:nvPr/>
        </p:nvSpPr>
        <p:spPr>
          <a:xfrm rot="5400000">
            <a:off x="6912592" y="2543237"/>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8" name="Rectangle 47">
            <a:extLst>
              <a:ext uri="{FF2B5EF4-FFF2-40B4-BE49-F238E27FC236}">
                <a16:creationId xmlns:a16="http://schemas.microsoft.com/office/drawing/2014/main" id="{B83BEF0A-104A-1A43-878C-2B6C69B4837C}"/>
              </a:ext>
            </a:extLst>
          </p:cNvPr>
          <p:cNvSpPr/>
          <p:nvPr/>
        </p:nvSpPr>
        <p:spPr>
          <a:xfrm rot="5400000">
            <a:off x="6979750" y="2543237"/>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9" name="Rectangle 48">
            <a:extLst>
              <a:ext uri="{FF2B5EF4-FFF2-40B4-BE49-F238E27FC236}">
                <a16:creationId xmlns:a16="http://schemas.microsoft.com/office/drawing/2014/main" id="{4D80E862-F37A-1446-A41E-513E9DBF37F2}"/>
              </a:ext>
            </a:extLst>
          </p:cNvPr>
          <p:cNvSpPr/>
          <p:nvPr/>
        </p:nvSpPr>
        <p:spPr>
          <a:xfrm rot="5400000">
            <a:off x="6533617" y="2570601"/>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0" name="Rectangle 49">
            <a:extLst>
              <a:ext uri="{FF2B5EF4-FFF2-40B4-BE49-F238E27FC236}">
                <a16:creationId xmlns:a16="http://schemas.microsoft.com/office/drawing/2014/main" id="{BB6F501D-7006-9A42-8B05-FF7E26AE4851}"/>
              </a:ext>
            </a:extLst>
          </p:cNvPr>
          <p:cNvSpPr/>
          <p:nvPr/>
        </p:nvSpPr>
        <p:spPr>
          <a:xfrm rot="5400000">
            <a:off x="6533617" y="2622478"/>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1" name="Rectangle 50">
            <a:extLst>
              <a:ext uri="{FF2B5EF4-FFF2-40B4-BE49-F238E27FC236}">
                <a16:creationId xmlns:a16="http://schemas.microsoft.com/office/drawing/2014/main" id="{A433FF92-3C5B-D240-B84B-4A3336196E36}"/>
              </a:ext>
            </a:extLst>
          </p:cNvPr>
          <p:cNvSpPr/>
          <p:nvPr/>
        </p:nvSpPr>
        <p:spPr>
          <a:xfrm rot="5400000">
            <a:off x="6533617" y="2674354"/>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2" name="Rectangle 51">
            <a:extLst>
              <a:ext uri="{FF2B5EF4-FFF2-40B4-BE49-F238E27FC236}">
                <a16:creationId xmlns:a16="http://schemas.microsoft.com/office/drawing/2014/main" id="{E0ED13A8-1054-7C46-A7E2-587D6441169D}"/>
              </a:ext>
            </a:extLst>
          </p:cNvPr>
          <p:cNvSpPr/>
          <p:nvPr/>
        </p:nvSpPr>
        <p:spPr>
          <a:xfrm rot="5400000">
            <a:off x="6534295" y="2726723"/>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3" name="Rectangle 52">
            <a:extLst>
              <a:ext uri="{FF2B5EF4-FFF2-40B4-BE49-F238E27FC236}">
                <a16:creationId xmlns:a16="http://schemas.microsoft.com/office/drawing/2014/main" id="{869D6AF3-75D3-1A47-ACF3-D9D115E1E387}"/>
              </a:ext>
            </a:extLst>
          </p:cNvPr>
          <p:cNvSpPr/>
          <p:nvPr/>
        </p:nvSpPr>
        <p:spPr>
          <a:xfrm rot="5400000">
            <a:off x="6533617" y="2778107"/>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4" name="Rectangle 53">
            <a:extLst>
              <a:ext uri="{FF2B5EF4-FFF2-40B4-BE49-F238E27FC236}">
                <a16:creationId xmlns:a16="http://schemas.microsoft.com/office/drawing/2014/main" id="{1E98DF64-0497-2C4D-8523-0667A1213720}"/>
              </a:ext>
            </a:extLst>
          </p:cNvPr>
          <p:cNvSpPr/>
          <p:nvPr/>
        </p:nvSpPr>
        <p:spPr>
          <a:xfrm rot="5400000">
            <a:off x="6534780" y="2830476"/>
            <a:ext cx="54728" cy="67157"/>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C54548E0-5052-244E-868E-59AA80D46BAF}"/>
              </a:ext>
            </a:extLst>
          </p:cNvPr>
          <p:cNvSpPr/>
          <p:nvPr/>
        </p:nvSpPr>
        <p:spPr>
          <a:xfrm rot="1834659">
            <a:off x="8398176" y="2454003"/>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AF111A38-CE66-5B45-819F-5F89482A7AC6}"/>
              </a:ext>
            </a:extLst>
          </p:cNvPr>
          <p:cNvSpPr/>
          <p:nvPr/>
        </p:nvSpPr>
        <p:spPr>
          <a:xfrm rot="1834659">
            <a:off x="8432282" y="2406819"/>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6F608BEB-B585-6D47-9088-90F43DF35F0E}"/>
              </a:ext>
            </a:extLst>
          </p:cNvPr>
          <p:cNvSpPr/>
          <p:nvPr/>
        </p:nvSpPr>
        <p:spPr>
          <a:xfrm rot="1834659">
            <a:off x="8466387" y="2360352"/>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8" name="Rectangle 57">
            <a:extLst>
              <a:ext uri="{FF2B5EF4-FFF2-40B4-BE49-F238E27FC236}">
                <a16:creationId xmlns:a16="http://schemas.microsoft.com/office/drawing/2014/main" id="{FD10B1B0-FE74-D244-9469-10FAE09F83E5}"/>
              </a:ext>
            </a:extLst>
          </p:cNvPr>
          <p:cNvSpPr/>
          <p:nvPr/>
        </p:nvSpPr>
        <p:spPr>
          <a:xfrm rot="1834659">
            <a:off x="8500492" y="2313683"/>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9" name="Rectangle 58">
            <a:extLst>
              <a:ext uri="{FF2B5EF4-FFF2-40B4-BE49-F238E27FC236}">
                <a16:creationId xmlns:a16="http://schemas.microsoft.com/office/drawing/2014/main" id="{69947141-0657-1C48-A37D-0707FFE69425}"/>
              </a:ext>
            </a:extLst>
          </p:cNvPr>
          <p:cNvSpPr/>
          <p:nvPr/>
        </p:nvSpPr>
        <p:spPr>
          <a:xfrm rot="5400000">
            <a:off x="8496001" y="2540519"/>
            <a:ext cx="54728" cy="6715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a:extLst>
              <a:ext uri="{FF2B5EF4-FFF2-40B4-BE49-F238E27FC236}">
                <a16:creationId xmlns:a16="http://schemas.microsoft.com/office/drawing/2014/main" id="{F69F67B7-A0E2-D449-B688-8EEA3BD177FB}"/>
              </a:ext>
            </a:extLst>
          </p:cNvPr>
          <p:cNvSpPr/>
          <p:nvPr/>
        </p:nvSpPr>
        <p:spPr>
          <a:xfrm rot="5400000">
            <a:off x="8561187" y="2540520"/>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Rectangle 60">
            <a:extLst>
              <a:ext uri="{FF2B5EF4-FFF2-40B4-BE49-F238E27FC236}">
                <a16:creationId xmlns:a16="http://schemas.microsoft.com/office/drawing/2014/main" id="{D18AD328-092B-5144-B334-8B47165AA655}"/>
              </a:ext>
            </a:extLst>
          </p:cNvPr>
          <p:cNvSpPr/>
          <p:nvPr/>
        </p:nvSpPr>
        <p:spPr>
          <a:xfrm rot="5400000">
            <a:off x="8627374"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2" name="Rectangle 61">
            <a:extLst>
              <a:ext uri="{FF2B5EF4-FFF2-40B4-BE49-F238E27FC236}">
                <a16:creationId xmlns:a16="http://schemas.microsoft.com/office/drawing/2014/main" id="{B341FA9E-B980-BD44-9C99-54083012942A}"/>
              </a:ext>
            </a:extLst>
          </p:cNvPr>
          <p:cNvSpPr/>
          <p:nvPr/>
        </p:nvSpPr>
        <p:spPr>
          <a:xfrm rot="5400000">
            <a:off x="8694563"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3" name="Rectangle 62">
            <a:extLst>
              <a:ext uri="{FF2B5EF4-FFF2-40B4-BE49-F238E27FC236}">
                <a16:creationId xmlns:a16="http://schemas.microsoft.com/office/drawing/2014/main" id="{F569673B-378C-BC42-B698-37B43EB9F93F}"/>
              </a:ext>
            </a:extLst>
          </p:cNvPr>
          <p:cNvSpPr/>
          <p:nvPr/>
        </p:nvSpPr>
        <p:spPr>
          <a:xfrm rot="5400000">
            <a:off x="8760781" y="2540520"/>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4" name="Rectangle 63">
            <a:extLst>
              <a:ext uri="{FF2B5EF4-FFF2-40B4-BE49-F238E27FC236}">
                <a16:creationId xmlns:a16="http://schemas.microsoft.com/office/drawing/2014/main" id="{A50F1CE7-9103-B54F-836E-C19B79F85609}"/>
              </a:ext>
            </a:extLst>
          </p:cNvPr>
          <p:cNvSpPr/>
          <p:nvPr/>
        </p:nvSpPr>
        <p:spPr>
          <a:xfrm rot="5400000">
            <a:off x="8827939" y="2540520"/>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5" name="Rectangle 64">
            <a:extLst>
              <a:ext uri="{FF2B5EF4-FFF2-40B4-BE49-F238E27FC236}">
                <a16:creationId xmlns:a16="http://schemas.microsoft.com/office/drawing/2014/main" id="{58B003F6-1B37-6142-905F-CD120A3CE3C1}"/>
              </a:ext>
            </a:extLst>
          </p:cNvPr>
          <p:cNvSpPr/>
          <p:nvPr/>
        </p:nvSpPr>
        <p:spPr>
          <a:xfrm rot="5400000">
            <a:off x="8381806" y="2567884"/>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6" name="Rectangle 65">
            <a:extLst>
              <a:ext uri="{FF2B5EF4-FFF2-40B4-BE49-F238E27FC236}">
                <a16:creationId xmlns:a16="http://schemas.microsoft.com/office/drawing/2014/main" id="{6F8B82CA-92DD-0F42-B969-12DA0DC03965}"/>
              </a:ext>
            </a:extLst>
          </p:cNvPr>
          <p:cNvSpPr/>
          <p:nvPr/>
        </p:nvSpPr>
        <p:spPr>
          <a:xfrm rot="5400000">
            <a:off x="8381806" y="2619760"/>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7" name="Rectangle 66">
            <a:extLst>
              <a:ext uri="{FF2B5EF4-FFF2-40B4-BE49-F238E27FC236}">
                <a16:creationId xmlns:a16="http://schemas.microsoft.com/office/drawing/2014/main" id="{C0806BF7-8F10-2842-ACB1-62A6CB80AFA3}"/>
              </a:ext>
            </a:extLst>
          </p:cNvPr>
          <p:cNvSpPr/>
          <p:nvPr/>
        </p:nvSpPr>
        <p:spPr>
          <a:xfrm rot="5400000">
            <a:off x="8381806" y="2671637"/>
            <a:ext cx="54728" cy="6715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8" name="Rectangle 67">
            <a:extLst>
              <a:ext uri="{FF2B5EF4-FFF2-40B4-BE49-F238E27FC236}">
                <a16:creationId xmlns:a16="http://schemas.microsoft.com/office/drawing/2014/main" id="{39404ED1-75C9-E841-A175-1A2192494815}"/>
              </a:ext>
            </a:extLst>
          </p:cNvPr>
          <p:cNvSpPr/>
          <p:nvPr/>
        </p:nvSpPr>
        <p:spPr>
          <a:xfrm rot="5400000">
            <a:off x="8382484" y="2724006"/>
            <a:ext cx="54728" cy="6715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9" name="Rectangle 68">
            <a:extLst>
              <a:ext uri="{FF2B5EF4-FFF2-40B4-BE49-F238E27FC236}">
                <a16:creationId xmlns:a16="http://schemas.microsoft.com/office/drawing/2014/main" id="{72A33E90-6C40-324D-B2FA-692D17C6E1ED}"/>
              </a:ext>
            </a:extLst>
          </p:cNvPr>
          <p:cNvSpPr/>
          <p:nvPr/>
        </p:nvSpPr>
        <p:spPr>
          <a:xfrm rot="5400000">
            <a:off x="8381806" y="2775389"/>
            <a:ext cx="54728" cy="6715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0" name="Rectangle 69">
            <a:extLst>
              <a:ext uri="{FF2B5EF4-FFF2-40B4-BE49-F238E27FC236}">
                <a16:creationId xmlns:a16="http://schemas.microsoft.com/office/drawing/2014/main" id="{AA1503BF-89C3-9849-91E0-5F1EF29E4B1E}"/>
              </a:ext>
            </a:extLst>
          </p:cNvPr>
          <p:cNvSpPr/>
          <p:nvPr/>
        </p:nvSpPr>
        <p:spPr>
          <a:xfrm rot="5400000">
            <a:off x="8380998" y="2827759"/>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71" name="Straight Connector 70">
            <a:extLst>
              <a:ext uri="{FF2B5EF4-FFF2-40B4-BE49-F238E27FC236}">
                <a16:creationId xmlns:a16="http://schemas.microsoft.com/office/drawing/2014/main" id="{03B374AD-F214-5F44-9E27-365B6E6CA44A}"/>
              </a:ext>
            </a:extLst>
          </p:cNvPr>
          <p:cNvCxnSpPr/>
          <p:nvPr/>
        </p:nvCxnSpPr>
        <p:spPr>
          <a:xfrm>
            <a:off x="7111885"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0613FF6C-E101-D84A-9E47-8A651CCE9268}"/>
              </a:ext>
            </a:extLst>
          </p:cNvPr>
          <p:cNvCxnSpPr>
            <a:cxnSpLocks/>
          </p:cNvCxnSpPr>
          <p:nvPr/>
        </p:nvCxnSpPr>
        <p:spPr>
          <a:xfrm rot="5400000">
            <a:off x="7132052" y="2575206"/>
            <a:ext cx="1290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25265A5-F1BC-AB4C-AD25-270899B28540}"/>
              </a:ext>
            </a:extLst>
          </p:cNvPr>
          <p:cNvCxnSpPr/>
          <p:nvPr/>
        </p:nvCxnSpPr>
        <p:spPr>
          <a:xfrm>
            <a:off x="7948346"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539648DE-82DE-C342-806F-1414138460FC}"/>
              </a:ext>
            </a:extLst>
          </p:cNvPr>
          <p:cNvCxnSpPr>
            <a:cxnSpLocks/>
          </p:cNvCxnSpPr>
          <p:nvPr/>
        </p:nvCxnSpPr>
        <p:spPr>
          <a:xfrm rot="5400000">
            <a:off x="7968513" y="2575206"/>
            <a:ext cx="129098" cy="0"/>
          </a:xfrm>
          <a:prstGeom prst="line">
            <a:avLst/>
          </a:prstGeom>
          <a:effectLst/>
        </p:spPr>
        <p:style>
          <a:lnRef idx="2">
            <a:schemeClr val="dk1"/>
          </a:lnRef>
          <a:fillRef idx="0">
            <a:schemeClr val="dk1"/>
          </a:fillRef>
          <a:effectRef idx="1">
            <a:schemeClr val="dk1"/>
          </a:effectRef>
          <a:fontRef idx="minor">
            <a:schemeClr val="tx1"/>
          </a:fontRef>
        </p:style>
      </p:cxnSp>
      <p:sp>
        <p:nvSpPr>
          <p:cNvPr id="75" name="Oval 74">
            <a:extLst>
              <a:ext uri="{FF2B5EF4-FFF2-40B4-BE49-F238E27FC236}">
                <a16:creationId xmlns:a16="http://schemas.microsoft.com/office/drawing/2014/main" id="{9DADA608-CDE9-1A4B-8BA0-1B52128B3122}"/>
              </a:ext>
            </a:extLst>
          </p:cNvPr>
          <p:cNvSpPr/>
          <p:nvPr/>
        </p:nvSpPr>
        <p:spPr>
          <a:xfrm>
            <a:off x="7392069"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6" name="Oval 75">
            <a:extLst>
              <a:ext uri="{FF2B5EF4-FFF2-40B4-BE49-F238E27FC236}">
                <a16:creationId xmlns:a16="http://schemas.microsoft.com/office/drawing/2014/main" id="{1EFE36CC-C1E9-F546-B24D-D4DDAE8AEAC8}"/>
              </a:ext>
            </a:extLst>
          </p:cNvPr>
          <p:cNvSpPr/>
          <p:nvPr/>
        </p:nvSpPr>
        <p:spPr>
          <a:xfrm>
            <a:off x="7565530"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7" name="Oval 76">
            <a:extLst>
              <a:ext uri="{FF2B5EF4-FFF2-40B4-BE49-F238E27FC236}">
                <a16:creationId xmlns:a16="http://schemas.microsoft.com/office/drawing/2014/main" id="{7FE5F83E-260E-1745-A5C3-7FBBD9CA83CB}"/>
              </a:ext>
            </a:extLst>
          </p:cNvPr>
          <p:cNvSpPr/>
          <p:nvPr/>
        </p:nvSpPr>
        <p:spPr>
          <a:xfrm>
            <a:off x="7773622" y="2552400"/>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8" name="TextBox 77">
            <a:extLst>
              <a:ext uri="{FF2B5EF4-FFF2-40B4-BE49-F238E27FC236}">
                <a16:creationId xmlns:a16="http://schemas.microsoft.com/office/drawing/2014/main" id="{D1719A09-3A9A-7049-AB97-B0CF2F5520F3}"/>
              </a:ext>
            </a:extLst>
          </p:cNvPr>
          <p:cNvSpPr txBox="1"/>
          <p:nvPr/>
        </p:nvSpPr>
        <p:spPr>
          <a:xfrm rot="16200000">
            <a:off x="6109730" y="2577163"/>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79" name="TextBox 78">
            <a:extLst>
              <a:ext uri="{FF2B5EF4-FFF2-40B4-BE49-F238E27FC236}">
                <a16:creationId xmlns:a16="http://schemas.microsoft.com/office/drawing/2014/main" id="{C4CAABCE-A99E-3C4D-A2BC-21BC5120A616}"/>
              </a:ext>
            </a:extLst>
          </p:cNvPr>
          <p:cNvSpPr txBox="1"/>
          <p:nvPr/>
        </p:nvSpPr>
        <p:spPr>
          <a:xfrm>
            <a:off x="6644976" y="2619572"/>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
        <p:nvSpPr>
          <p:cNvPr id="80" name="TextBox 79">
            <a:extLst>
              <a:ext uri="{FF2B5EF4-FFF2-40B4-BE49-F238E27FC236}">
                <a16:creationId xmlns:a16="http://schemas.microsoft.com/office/drawing/2014/main" id="{49FA64E0-5831-6E4B-97E5-C05FE98DF97C}"/>
              </a:ext>
            </a:extLst>
          </p:cNvPr>
          <p:cNvSpPr txBox="1"/>
          <p:nvPr/>
        </p:nvSpPr>
        <p:spPr>
          <a:xfrm>
            <a:off x="6191888" y="2992319"/>
            <a:ext cx="989168" cy="246221"/>
          </a:xfrm>
          <a:prstGeom prst="rect">
            <a:avLst/>
          </a:prstGeom>
          <a:noFill/>
        </p:spPr>
        <p:txBody>
          <a:bodyPr wrap="square" rtlCol="0">
            <a:spAutoFit/>
          </a:bodyPr>
          <a:lstStyle/>
          <a:p>
            <a:r>
              <a:rPr lang="en-US" sz="1000" dirty="0">
                <a:latin typeface="Arial" charset="0"/>
                <a:ea typeface="Arial" charset="0"/>
                <a:cs typeface="Arial" charset="0"/>
              </a:rPr>
              <a:t>Component 1</a:t>
            </a:r>
          </a:p>
        </p:txBody>
      </p:sp>
      <p:sp>
        <p:nvSpPr>
          <p:cNvPr id="82" name="TextBox 81">
            <a:extLst>
              <a:ext uri="{FF2B5EF4-FFF2-40B4-BE49-F238E27FC236}">
                <a16:creationId xmlns:a16="http://schemas.microsoft.com/office/drawing/2014/main" id="{5297B10D-6BC3-9149-8601-AB8205215C81}"/>
              </a:ext>
            </a:extLst>
          </p:cNvPr>
          <p:cNvSpPr txBox="1"/>
          <p:nvPr/>
        </p:nvSpPr>
        <p:spPr>
          <a:xfrm>
            <a:off x="7948346" y="2989211"/>
            <a:ext cx="1097413" cy="246221"/>
          </a:xfrm>
          <a:prstGeom prst="rect">
            <a:avLst/>
          </a:prstGeom>
          <a:noFill/>
        </p:spPr>
        <p:txBody>
          <a:bodyPr wrap="square" rtlCol="0">
            <a:spAutoFit/>
          </a:bodyPr>
          <a:lstStyle/>
          <a:p>
            <a:r>
              <a:rPr lang="en-US" sz="1000" dirty="0">
                <a:latin typeface="Arial" charset="0"/>
                <a:ea typeface="Arial" charset="0"/>
                <a:cs typeface="Arial" charset="0"/>
              </a:rPr>
              <a:t>Component 176</a:t>
            </a:r>
          </a:p>
        </p:txBody>
      </p:sp>
      <p:cxnSp>
        <p:nvCxnSpPr>
          <p:cNvPr id="84" name="Straight Connector 83">
            <a:extLst>
              <a:ext uri="{FF2B5EF4-FFF2-40B4-BE49-F238E27FC236}">
                <a16:creationId xmlns:a16="http://schemas.microsoft.com/office/drawing/2014/main" id="{184E5E5F-4311-4E4B-A5C9-F0C599E9E849}"/>
              </a:ext>
            </a:extLst>
          </p:cNvPr>
          <p:cNvCxnSpPr/>
          <p:nvPr/>
        </p:nvCxnSpPr>
        <p:spPr>
          <a:xfrm>
            <a:off x="4194919" y="2556435"/>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BC98F01-7170-DE45-992F-524CDA7F3A79}"/>
              </a:ext>
            </a:extLst>
          </p:cNvPr>
          <p:cNvCxnSpPr/>
          <p:nvPr/>
        </p:nvCxnSpPr>
        <p:spPr>
          <a:xfrm>
            <a:off x="4194919" y="2604357"/>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46CBCB4D-763D-8643-8CF8-0B1998191390}"/>
              </a:ext>
            </a:extLst>
          </p:cNvPr>
          <p:cNvSpPr txBox="1"/>
          <p:nvPr/>
        </p:nvSpPr>
        <p:spPr>
          <a:xfrm rot="16200000">
            <a:off x="7984749" y="2584821"/>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87" name="TextBox 86">
            <a:extLst>
              <a:ext uri="{FF2B5EF4-FFF2-40B4-BE49-F238E27FC236}">
                <a16:creationId xmlns:a16="http://schemas.microsoft.com/office/drawing/2014/main" id="{88113FD0-3765-464F-887B-55E23CF23CCA}"/>
              </a:ext>
            </a:extLst>
          </p:cNvPr>
          <p:cNvSpPr txBox="1"/>
          <p:nvPr/>
        </p:nvSpPr>
        <p:spPr>
          <a:xfrm>
            <a:off x="8470405" y="2626384"/>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Tree>
    <p:extLst>
      <p:ext uri="{BB962C8B-B14F-4D97-AF65-F5344CB8AC3E}">
        <p14:creationId xmlns:p14="http://schemas.microsoft.com/office/powerpoint/2010/main" val="172636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CA exemplary data">
            <a:extLst>
              <a:ext uri="{FF2B5EF4-FFF2-40B4-BE49-F238E27FC236}">
                <a16:creationId xmlns:a16="http://schemas.microsoft.com/office/drawing/2014/main" id="{C0E76BCB-7AF6-C444-B61C-C4386FD5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404A3A-08FE-CC4F-AC27-606F6A881BC3}"/>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
        <p:nvSpPr>
          <p:cNvPr id="4" name="TextBox 3">
            <a:extLst>
              <a:ext uri="{FF2B5EF4-FFF2-40B4-BE49-F238E27FC236}">
                <a16:creationId xmlns:a16="http://schemas.microsoft.com/office/drawing/2014/main" id="{4054A7CA-22A2-7947-93F2-160C58BFC55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4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20</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2" cy="6017741"/>
          </a:xfrm>
          <a:prstGeom prst="rect">
            <a:avLst/>
          </a:prstGeom>
        </p:spPr>
      </p:pic>
    </p:spTree>
    <p:extLst>
      <p:ext uri="{BB962C8B-B14F-4D97-AF65-F5344CB8AC3E}">
        <p14:creationId xmlns:p14="http://schemas.microsoft.com/office/powerpoint/2010/main" val="1027129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3"/>
            <a:ext cx="8881945" cy="5921298"/>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21</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 name="TextBox 1">
            <a:extLst>
              <a:ext uri="{FF2B5EF4-FFF2-40B4-BE49-F238E27FC236}">
                <a16:creationId xmlns:a16="http://schemas.microsoft.com/office/drawing/2014/main" id="{8075F9E1-3B63-EB4E-B9BD-DD9C6D244509}"/>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9" name="TextBox 8">
            <a:extLst>
              <a:ext uri="{FF2B5EF4-FFF2-40B4-BE49-F238E27FC236}">
                <a16:creationId xmlns:a16="http://schemas.microsoft.com/office/drawing/2014/main" id="{90FAC169-CC8F-8448-8D67-700633639C3A}"/>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0" name="TextBox 9">
            <a:extLst>
              <a:ext uri="{FF2B5EF4-FFF2-40B4-BE49-F238E27FC236}">
                <a16:creationId xmlns:a16="http://schemas.microsoft.com/office/drawing/2014/main" id="{08234524-72D5-9B43-8166-1D4D667E4C8D}"/>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1" name="TextBox 10">
            <a:extLst>
              <a:ext uri="{FF2B5EF4-FFF2-40B4-BE49-F238E27FC236}">
                <a16:creationId xmlns:a16="http://schemas.microsoft.com/office/drawing/2014/main" id="{B39BA624-2099-1148-B24B-8CA7305F9F5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910365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22</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21" name="TextBox 20">
            <a:extLst>
              <a:ext uri="{FF2B5EF4-FFF2-40B4-BE49-F238E27FC236}">
                <a16:creationId xmlns:a16="http://schemas.microsoft.com/office/drawing/2014/main" id="{2EA8832F-0974-C548-BD9B-71D1C34D5C33}"/>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2" name="TextBox 21">
            <a:extLst>
              <a:ext uri="{FF2B5EF4-FFF2-40B4-BE49-F238E27FC236}">
                <a16:creationId xmlns:a16="http://schemas.microsoft.com/office/drawing/2014/main" id="{EE0363B7-DF8F-B843-89BA-1522EE5345A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3" name="TextBox 22">
            <a:extLst>
              <a:ext uri="{FF2B5EF4-FFF2-40B4-BE49-F238E27FC236}">
                <a16:creationId xmlns:a16="http://schemas.microsoft.com/office/drawing/2014/main" id="{A6B4E8B6-6371-7846-A033-CA46E299B394}"/>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4" name="TextBox 23">
            <a:extLst>
              <a:ext uri="{FF2B5EF4-FFF2-40B4-BE49-F238E27FC236}">
                <a16:creationId xmlns:a16="http://schemas.microsoft.com/office/drawing/2014/main" id="{4C2A66CB-F68A-954C-BBE1-F51009A6B7E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56963B05-B1B6-8046-8CC4-16C33565E4A7}"/>
              </a:ext>
            </a:extLst>
          </p:cNvPr>
          <p:cNvPicPr>
            <a:picLocks noChangeAspect="1"/>
          </p:cNvPicPr>
          <p:nvPr/>
        </p:nvPicPr>
        <p:blipFill>
          <a:blip r:embed="rId5"/>
          <a:stretch>
            <a:fillRect/>
          </a:stretch>
        </p:blipFill>
        <p:spPr>
          <a:xfrm>
            <a:off x="89770" y="1656196"/>
            <a:ext cx="2148841" cy="1432561"/>
          </a:xfrm>
          <a:prstGeom prst="rect">
            <a:avLst/>
          </a:prstGeom>
        </p:spPr>
      </p:pic>
    </p:spTree>
    <p:extLst>
      <p:ext uri="{BB962C8B-B14F-4D97-AF65-F5344CB8AC3E}">
        <p14:creationId xmlns:p14="http://schemas.microsoft.com/office/powerpoint/2010/main" val="193641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23</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1" cy="6017741"/>
          </a:xfrm>
          <a:prstGeom prst="rect">
            <a:avLst/>
          </a:prstGeom>
        </p:spPr>
      </p:pic>
    </p:spTree>
    <p:extLst>
      <p:ext uri="{BB962C8B-B14F-4D97-AF65-F5344CB8AC3E}">
        <p14:creationId xmlns:p14="http://schemas.microsoft.com/office/powerpoint/2010/main" val="421213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4"/>
            <a:ext cx="8881944" cy="5921296"/>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24</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5" name="TextBox 24">
            <a:extLst>
              <a:ext uri="{FF2B5EF4-FFF2-40B4-BE49-F238E27FC236}">
                <a16:creationId xmlns:a16="http://schemas.microsoft.com/office/drawing/2014/main" id="{3A0999D6-6D78-664F-B871-75B92ABD8E36}"/>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6" name="TextBox 25">
            <a:extLst>
              <a:ext uri="{FF2B5EF4-FFF2-40B4-BE49-F238E27FC236}">
                <a16:creationId xmlns:a16="http://schemas.microsoft.com/office/drawing/2014/main" id="{82017139-FF50-534B-98FB-05006BD4CDC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7" name="TextBox 26">
            <a:extLst>
              <a:ext uri="{FF2B5EF4-FFF2-40B4-BE49-F238E27FC236}">
                <a16:creationId xmlns:a16="http://schemas.microsoft.com/office/drawing/2014/main" id="{DA91B55B-D877-5A42-80B9-EF8919093D8A}"/>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8" name="TextBox 27">
            <a:extLst>
              <a:ext uri="{FF2B5EF4-FFF2-40B4-BE49-F238E27FC236}">
                <a16:creationId xmlns:a16="http://schemas.microsoft.com/office/drawing/2014/main" id="{4BEE2FB4-DBAD-0246-BB9F-1801E5ED4647}"/>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4011928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25</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12" name="TextBox 11">
            <a:extLst>
              <a:ext uri="{FF2B5EF4-FFF2-40B4-BE49-F238E27FC236}">
                <a16:creationId xmlns:a16="http://schemas.microsoft.com/office/drawing/2014/main" id="{744A28C7-6DBB-E348-A912-9134CEBCC271}"/>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13" name="TextBox 12">
            <a:extLst>
              <a:ext uri="{FF2B5EF4-FFF2-40B4-BE49-F238E27FC236}">
                <a16:creationId xmlns:a16="http://schemas.microsoft.com/office/drawing/2014/main" id="{C3086072-535F-B046-BFB4-F8597A2324EF}"/>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4" name="TextBox 13">
            <a:extLst>
              <a:ext uri="{FF2B5EF4-FFF2-40B4-BE49-F238E27FC236}">
                <a16:creationId xmlns:a16="http://schemas.microsoft.com/office/drawing/2014/main" id="{82DB8898-7D47-284B-AC24-22E0A620BD43}"/>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6" name="TextBox 15">
            <a:extLst>
              <a:ext uri="{FF2B5EF4-FFF2-40B4-BE49-F238E27FC236}">
                <a16:creationId xmlns:a16="http://schemas.microsoft.com/office/drawing/2014/main" id="{FEFF6E27-7AE6-764C-A4F0-A4F0F342B143}"/>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694C8CF2-0EA8-A245-99D2-148AA08D06CD}"/>
              </a:ext>
            </a:extLst>
          </p:cNvPr>
          <p:cNvPicPr>
            <a:picLocks noChangeAspect="1"/>
          </p:cNvPicPr>
          <p:nvPr/>
        </p:nvPicPr>
        <p:blipFill>
          <a:blip r:embed="rId5"/>
          <a:stretch>
            <a:fillRect/>
          </a:stretch>
        </p:blipFill>
        <p:spPr>
          <a:xfrm>
            <a:off x="0" y="1730831"/>
            <a:ext cx="2203704" cy="1469136"/>
          </a:xfrm>
          <a:prstGeom prst="rect">
            <a:avLst/>
          </a:prstGeom>
        </p:spPr>
      </p:pic>
    </p:spTree>
    <p:extLst>
      <p:ext uri="{BB962C8B-B14F-4D97-AF65-F5344CB8AC3E}">
        <p14:creationId xmlns:p14="http://schemas.microsoft.com/office/powerpoint/2010/main" val="2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26</a:t>
            </a:fld>
            <a:endParaRPr lang="en-GB">
              <a:latin typeface="Arial" charset="0"/>
              <a:ea typeface="Arial" charset="0"/>
              <a:cs typeface="Arial" charset="0"/>
            </a:endParaRPr>
          </a:p>
        </p:txBody>
      </p:sp>
      <p:pic>
        <p:nvPicPr>
          <p:cNvPr id="13" name="Picture 12">
            <a:extLst>
              <a:ext uri="{FF2B5EF4-FFF2-40B4-BE49-F238E27FC236}">
                <a16:creationId xmlns:a16="http://schemas.microsoft.com/office/drawing/2014/main" id="{29AD957A-5056-7542-8840-5EBDEB3C8AD2}"/>
              </a:ext>
            </a:extLst>
          </p:cNvPr>
          <p:cNvPicPr>
            <a:picLocks noChangeAspect="1"/>
          </p:cNvPicPr>
          <p:nvPr/>
        </p:nvPicPr>
        <p:blipFill>
          <a:blip r:embed="rId3"/>
          <a:stretch>
            <a:fillRect/>
          </a:stretch>
        </p:blipFill>
        <p:spPr>
          <a:xfrm>
            <a:off x="22652" y="364506"/>
            <a:ext cx="9121347" cy="6080898"/>
          </a:xfrm>
          <a:prstGeom prst="rect">
            <a:avLst/>
          </a:prstGeom>
        </p:spPr>
      </p:pic>
    </p:spTree>
    <p:extLst>
      <p:ext uri="{BB962C8B-B14F-4D97-AF65-F5344CB8AC3E}">
        <p14:creationId xmlns:p14="http://schemas.microsoft.com/office/powerpoint/2010/main" val="81573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03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CA animation: variance and reconstruction error">
            <a:extLst>
              <a:ext uri="{FF2B5EF4-FFF2-40B4-BE49-F238E27FC236}">
                <a16:creationId xmlns:a16="http://schemas.microsoft.com/office/drawing/2014/main" id="{62DC041E-609D-9148-88B9-7B4062F3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D44151-E371-F646-995E-7957D83FFF46}"/>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2C7ED9-A076-584D-803A-0F0C85560D34}"/>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Tree>
    <p:extLst>
      <p:ext uri="{BB962C8B-B14F-4D97-AF65-F5344CB8AC3E}">
        <p14:creationId xmlns:p14="http://schemas.microsoft.com/office/powerpoint/2010/main" val="197491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F1B397D-621D-1C4F-8A88-E84D405D91F8}"/>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highly correlated data</a:t>
            </a:r>
            <a:endParaRPr lang="en-GB" sz="4400" dirty="0">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66397798-01A5-EB43-9C39-021516EB72B0}"/>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2355" y="1600200"/>
            <a:ext cx="3855309" cy="3657600"/>
          </a:xfrm>
          <a:prstGeom prst="rect">
            <a:avLst/>
          </a:prstGeom>
          <a:ln>
            <a:solidFill>
              <a:schemeClr val="bg1"/>
            </a:solidFill>
          </a:ln>
        </p:spPr>
      </p:pic>
      <p:pic>
        <p:nvPicPr>
          <p:cNvPr id="24" name="Picture 23">
            <a:extLst>
              <a:ext uri="{FF2B5EF4-FFF2-40B4-BE49-F238E27FC236}">
                <a16:creationId xmlns:a16="http://schemas.microsoft.com/office/drawing/2014/main" id="{72B07C62-A63B-B04B-B1D4-347EF2FBAE1F}"/>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3867664" y="1600200"/>
            <a:ext cx="5276336" cy="3657600"/>
          </a:xfrm>
          <a:prstGeom prst="rect">
            <a:avLst/>
          </a:prstGeom>
          <a:ln>
            <a:solidFill>
              <a:schemeClr val="bg1"/>
            </a:solidFill>
          </a:ln>
        </p:spPr>
      </p:pic>
    </p:spTree>
    <p:extLst>
      <p:ext uri="{BB962C8B-B14F-4D97-AF65-F5344CB8AC3E}">
        <p14:creationId xmlns:p14="http://schemas.microsoft.com/office/powerpoint/2010/main" val="199791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D39BD4-E6F0-1E45-9E69-A1AA42B4B0B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uncorrelated data</a:t>
            </a:r>
            <a:endParaRPr lang="en-GB" sz="4400" dirty="0">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B114361-532D-F14B-8614-54422000256B}"/>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0" y="1600200"/>
            <a:ext cx="3855307" cy="3657600"/>
          </a:xfrm>
          <a:prstGeom prst="rect">
            <a:avLst/>
          </a:prstGeom>
        </p:spPr>
      </p:pic>
      <p:pic>
        <p:nvPicPr>
          <p:cNvPr id="18" name="Picture 17">
            <a:extLst>
              <a:ext uri="{FF2B5EF4-FFF2-40B4-BE49-F238E27FC236}">
                <a16:creationId xmlns:a16="http://schemas.microsoft.com/office/drawing/2014/main" id="{1B944DDB-53FF-B74C-BC0C-B613284361B4}"/>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3855307" y="1600200"/>
            <a:ext cx="5288693" cy="3657600"/>
          </a:xfrm>
          <a:prstGeom prst="rect">
            <a:avLst/>
          </a:prstGeom>
          <a:ln>
            <a:solidFill>
              <a:schemeClr val="bg1"/>
            </a:solidFill>
          </a:ln>
        </p:spPr>
      </p:pic>
    </p:spTree>
    <p:extLst>
      <p:ext uri="{BB962C8B-B14F-4D97-AF65-F5344CB8AC3E}">
        <p14:creationId xmlns:p14="http://schemas.microsoft.com/office/powerpoint/2010/main" val="401697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6</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25" name="Straight Arrow Connector 24"/>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68713" y="3636917"/>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260521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7</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18" name="Straight Arrow Connector 17"/>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62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8</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9" name="Straight Arrow Connector 18"/>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9</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21" name="Straight Arrow Connector 20"/>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31117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680</TotalTime>
  <Words>1088</Words>
  <Application>Microsoft Macintosh PowerPoint</Application>
  <PresentationFormat>On-screen Show (4:3)</PresentationFormat>
  <Paragraphs>266</Paragraphs>
  <Slides>27</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 Black </vt:lpstr>
      <vt:lpstr>Introduction to Statistics </vt:lpstr>
      <vt:lpstr>PowerPoint Presentation</vt:lpstr>
      <vt:lpstr>PowerPoint Presentation</vt:lpstr>
      <vt:lpstr>PowerPoint Presentation</vt:lpstr>
      <vt:lpstr>PowerPoint Presentation</vt:lpstr>
      <vt:lpstr>Pilot data gene expression</vt:lpstr>
      <vt:lpstr>Pilot data gene expression</vt:lpstr>
      <vt:lpstr>Pilot data gene expression</vt:lpstr>
      <vt:lpstr>Pilot data gene expression</vt:lpstr>
      <vt:lpstr>Pilot data gene expression</vt:lpstr>
      <vt:lpstr>PowerPoint Presentation</vt:lpstr>
      <vt:lpstr>PowerPoint Presentation</vt:lpstr>
      <vt:lpstr>Subsections within the data</vt:lpstr>
      <vt:lpstr>Tensor decomposition</vt:lpstr>
      <vt:lpstr>Tensor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CNAG-CRG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Whalley</dc:creator>
  <cp:lastModifiedBy>Microsoft Office User</cp:lastModifiedBy>
  <cp:revision>44</cp:revision>
  <dcterms:created xsi:type="dcterms:W3CDTF">2018-10-24T10:53:46Z</dcterms:created>
  <dcterms:modified xsi:type="dcterms:W3CDTF">2019-09-19T11:05:57Z</dcterms:modified>
</cp:coreProperties>
</file>